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5"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1"/>
    <p:restoredTop sz="94662"/>
  </p:normalViewPr>
  <p:slideViewPr>
    <p:cSldViewPr snapToGrid="0" snapToObjects="1">
      <p:cViewPr varScale="1">
        <p:scale>
          <a:sx n="74" d="100"/>
          <a:sy n="74" d="100"/>
        </p:scale>
        <p:origin x="4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Mutual Ministry Review - LOV, 2018</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304ACA-4B3C-D946-B901-A91D06CEFC19}" type="datetimeFigureOut">
              <a:rPr lang="en-US" smtClean="0"/>
              <a:t>12/14/2021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9DEA81-D5EC-0F48-A964-3796E959AF1B}" type="slidenum">
              <a:rPr lang="en-US" smtClean="0"/>
              <a:t>‹#›</a:t>
            </a:fld>
            <a:endParaRPr lang="en-US"/>
          </a:p>
        </p:txBody>
      </p:sp>
    </p:spTree>
    <p:extLst>
      <p:ext uri="{BB962C8B-B14F-4D97-AF65-F5344CB8AC3E}">
        <p14:creationId xmlns:p14="http://schemas.microsoft.com/office/powerpoint/2010/main" val="9714097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Mutual Ministry Review - LOV, 2018</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D80DC-04E9-D147-8457-2783659FFE30}" type="datetimeFigureOut">
              <a:rPr lang="en-US" smtClean="0"/>
              <a:t>12/14/2021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FDA5A-229E-0A4B-9273-9AEED12EF8AC}" type="slidenum">
              <a:rPr lang="en-US" smtClean="0"/>
              <a:t>‹#›</a:t>
            </a:fld>
            <a:endParaRPr lang="en-US"/>
          </a:p>
        </p:txBody>
      </p:sp>
    </p:spTree>
    <p:extLst>
      <p:ext uri="{BB962C8B-B14F-4D97-AF65-F5344CB8AC3E}">
        <p14:creationId xmlns:p14="http://schemas.microsoft.com/office/powerpoint/2010/main" val="131263080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EFDA5A-229E-0A4B-9273-9AEED12EF8AC}" type="slidenum">
              <a:rPr lang="en-US" smtClean="0"/>
              <a:t>4</a:t>
            </a:fld>
            <a:endParaRPr lang="en-US"/>
          </a:p>
        </p:txBody>
      </p:sp>
      <p:sp>
        <p:nvSpPr>
          <p:cNvPr id="5" name="Header Placeholder 4"/>
          <p:cNvSpPr>
            <a:spLocks noGrp="1"/>
          </p:cNvSpPr>
          <p:nvPr>
            <p:ph type="hdr" sz="quarter" idx="11"/>
          </p:nvPr>
        </p:nvSpPr>
        <p:spPr/>
        <p:txBody>
          <a:bodyPr/>
          <a:lstStyle/>
          <a:p>
            <a:r>
              <a:rPr lang="en-US"/>
              <a:t>Mutual Ministry Review - LOV, 2018</a:t>
            </a:r>
          </a:p>
        </p:txBody>
      </p:sp>
    </p:spTree>
    <p:extLst>
      <p:ext uri="{BB962C8B-B14F-4D97-AF65-F5344CB8AC3E}">
        <p14:creationId xmlns:p14="http://schemas.microsoft.com/office/powerpoint/2010/main" val="286501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B9A6C89-9955-EF42-A610-9332A466FEE4}" type="datetime1">
              <a:rPr lang="en-US" smtClean="0"/>
              <a:t>12/14/2021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004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F2A29-451B-2142-9DC2-BECC54C30CFC}" type="datetime1">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66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C8479E-0398-4B46-A43C-57523574069F}" type="datetime1">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1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F77DE3-5A2A-5A42-B4AB-579091F33013}" type="datetime1">
              <a:rPr lang="en-US" smtClean="0"/>
              <a:t>12/14/2021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056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25E86BD-E984-2B49-8FAC-AB3E839288C8}" type="datetime1">
              <a:rPr lang="en-US" smtClean="0"/>
              <a:t>12/14/2021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59090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41E6A6-2A30-5745-9530-DC4C598CBDC5}" type="datetime1">
              <a:rPr lang="en-US" smtClean="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7923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EE78EC-CFE7-C845-B838-B819D4F3BA89}" type="datetime1">
              <a:rPr lang="en-US" smtClean="0"/>
              <a:t>12/14/2021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989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25F28F-B123-F84C-8DCA-0AE82EDFB4D0}" type="datetime1">
              <a:rPr lang="en-US" smtClean="0"/>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98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77BC6-3A64-FF40-A2A0-EE345AEB4346}" type="datetime1">
              <a:rPr lang="en-US" smtClean="0"/>
              <a:t>12/14/2021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329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17E9062-E153-FB46-9CF0-6437A4499AA7}" type="datetime1">
              <a:rPr lang="en-US" smtClean="0"/>
              <a:t>12/14/2021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511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5E77DC4-5475-914A-868F-88189A00A56D}" type="datetime1">
              <a:rPr lang="en-US" smtClean="0"/>
              <a:t>12/14/2021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869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F958C86-61F9-0642-9759-862FD6719B50}" type="datetime1">
              <a:rPr lang="en-US" smtClean="0"/>
              <a:t>12/14/2021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919862"/>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2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Mutual Ministry Review</a:t>
            </a:r>
          </a:p>
        </p:txBody>
      </p:sp>
      <p:sp>
        <p:nvSpPr>
          <p:cNvPr id="3" name="Subtitle 2"/>
          <p:cNvSpPr>
            <a:spLocks noGrp="1"/>
          </p:cNvSpPr>
          <p:nvPr>
            <p:ph type="subTitle" idx="1"/>
          </p:nvPr>
        </p:nvSpPr>
        <p:spPr/>
        <p:txBody>
          <a:bodyPr/>
          <a:lstStyle/>
          <a:p>
            <a:r>
              <a:rPr lang="en-US" dirty="0"/>
              <a:t>Why and how</a:t>
            </a:r>
          </a:p>
        </p:txBody>
      </p:sp>
    </p:spTree>
    <p:extLst>
      <p:ext uri="{BB962C8B-B14F-4D97-AF65-F5344CB8AC3E}">
        <p14:creationId xmlns:p14="http://schemas.microsoft.com/office/powerpoint/2010/main" val="1467475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later reviews </a:t>
            </a:r>
            <a:r>
              <a:rPr lang="mr-IN" dirty="0"/>
              <a:t>–</a:t>
            </a:r>
            <a:r>
              <a:rPr lang="en-US" dirty="0"/>
              <a:t> inclusive design</a:t>
            </a:r>
          </a:p>
        </p:txBody>
      </p:sp>
      <p:sp>
        <p:nvSpPr>
          <p:cNvPr id="3" name="Content Placeholder 2"/>
          <p:cNvSpPr>
            <a:spLocks noGrp="1"/>
          </p:cNvSpPr>
          <p:nvPr>
            <p:ph idx="1"/>
          </p:nvPr>
        </p:nvSpPr>
        <p:spPr/>
        <p:txBody>
          <a:bodyPr>
            <a:normAutofit/>
          </a:bodyPr>
          <a:lstStyle/>
          <a:p>
            <a:r>
              <a:rPr lang="en-US" sz="2800" dirty="0"/>
              <a:t>Goal: How are we doing? How have we fulfilled expectations/plans, etc.?</a:t>
            </a:r>
          </a:p>
          <a:p>
            <a:r>
              <a:rPr lang="en-US" sz="2800" dirty="0"/>
              <a:t>Objectives: Learning, mutuality, accountability, transparency, encouragement</a:t>
            </a:r>
          </a:p>
          <a:p>
            <a:r>
              <a:rPr lang="en-US" sz="2800" dirty="0"/>
              <a:t>Are their gaps between intentions and perceptions?</a:t>
            </a:r>
          </a:p>
          <a:p>
            <a:r>
              <a:rPr lang="en-US" sz="2800" dirty="0"/>
              <a:t>What is the experience of the bishop and staff across the diocese?</a:t>
            </a:r>
          </a:p>
        </p:txBody>
      </p:sp>
    </p:spTree>
    <p:extLst>
      <p:ext uri="{BB962C8B-B14F-4D97-AF65-F5344CB8AC3E}">
        <p14:creationId xmlns:p14="http://schemas.microsoft.com/office/powerpoint/2010/main" val="19608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later reviews </a:t>
            </a:r>
            <a:r>
              <a:rPr lang="mr-IN" dirty="0"/>
              <a:t>–</a:t>
            </a:r>
            <a:r>
              <a:rPr lang="en-US" dirty="0"/>
              <a:t> inclusive design</a:t>
            </a:r>
          </a:p>
        </p:txBody>
      </p:sp>
      <p:sp>
        <p:nvSpPr>
          <p:cNvPr id="3" name="Content Placeholder 2"/>
          <p:cNvSpPr>
            <a:spLocks noGrp="1"/>
          </p:cNvSpPr>
          <p:nvPr>
            <p:ph idx="1"/>
          </p:nvPr>
        </p:nvSpPr>
        <p:spPr>
          <a:xfrm>
            <a:off x="685801" y="2142067"/>
            <a:ext cx="10131425" cy="3988910"/>
          </a:xfrm>
        </p:spPr>
        <p:txBody>
          <a:bodyPr>
            <a:normAutofit fontScale="85000" lnSpcReduction="10000"/>
          </a:bodyPr>
          <a:lstStyle/>
          <a:p>
            <a:r>
              <a:rPr lang="en-US" sz="3000" dirty="0"/>
              <a:t>Based on strategic plans, initiatives, ongoing features of life, etc.</a:t>
            </a:r>
          </a:p>
          <a:p>
            <a:r>
              <a:rPr lang="en-US" sz="3000" dirty="0"/>
              <a:t>Participants include Standing Committee, diocesan leaders, staff, standing bodies, members of the diocese </a:t>
            </a:r>
          </a:p>
          <a:p>
            <a:r>
              <a:rPr lang="en-US" sz="3000" dirty="0"/>
              <a:t>Interviews with leaders and/or groups, staff and bishop</a:t>
            </a:r>
          </a:p>
          <a:p>
            <a:r>
              <a:rPr lang="en-US" sz="3000" dirty="0"/>
              <a:t>Survey open to any member of the diocese</a:t>
            </a:r>
          </a:p>
          <a:p>
            <a:r>
              <a:rPr lang="en-US" sz="3000" dirty="0"/>
              <a:t>Conversation with Standing Committee and other leaders</a:t>
            </a:r>
          </a:p>
          <a:p>
            <a:r>
              <a:rPr lang="en-US" sz="3000" dirty="0"/>
              <a:t>Survey results and written report</a:t>
            </a:r>
          </a:p>
          <a:p>
            <a:r>
              <a:rPr lang="en-US" sz="3000" dirty="0"/>
              <a:t>Report to diocese</a:t>
            </a:r>
          </a:p>
          <a:p>
            <a:endParaRPr lang="en-US" dirty="0"/>
          </a:p>
        </p:txBody>
      </p:sp>
    </p:spTree>
    <p:extLst>
      <p:ext uri="{BB962C8B-B14F-4D97-AF65-F5344CB8AC3E}">
        <p14:creationId xmlns:p14="http://schemas.microsoft.com/office/powerpoint/2010/main" val="139359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later reviews </a:t>
            </a:r>
            <a:r>
              <a:rPr lang="mr-IN" dirty="0"/>
              <a:t>–</a:t>
            </a:r>
            <a:r>
              <a:rPr lang="en-US" dirty="0"/>
              <a:t> questions</a:t>
            </a:r>
          </a:p>
        </p:txBody>
      </p:sp>
      <p:sp>
        <p:nvSpPr>
          <p:cNvPr id="3" name="Content Placeholder 2"/>
          <p:cNvSpPr>
            <a:spLocks noGrp="1"/>
          </p:cNvSpPr>
          <p:nvPr>
            <p:ph idx="1"/>
          </p:nvPr>
        </p:nvSpPr>
        <p:spPr>
          <a:xfrm>
            <a:off x="685801" y="2142067"/>
            <a:ext cx="10131425" cy="3892973"/>
          </a:xfrm>
        </p:spPr>
        <p:txBody>
          <a:bodyPr>
            <a:noAutofit/>
          </a:bodyPr>
          <a:lstStyle/>
          <a:p>
            <a:r>
              <a:rPr lang="en-US" sz="2800" dirty="0"/>
              <a:t>What’s going well? What are the sticking points?</a:t>
            </a:r>
          </a:p>
          <a:p>
            <a:r>
              <a:rPr lang="en-US" sz="2800" dirty="0"/>
              <a:t>How do intentions &amp; perceptions align?</a:t>
            </a:r>
          </a:p>
          <a:p>
            <a:r>
              <a:rPr lang="en-US" sz="2800" dirty="0"/>
              <a:t>Do bishop’s statements &amp; staff work align?</a:t>
            </a:r>
          </a:p>
          <a:p>
            <a:r>
              <a:rPr lang="en-US" sz="2800" dirty="0"/>
              <a:t>How are bishop &amp; family doing?</a:t>
            </a:r>
          </a:p>
          <a:p>
            <a:r>
              <a:rPr lang="en-US" sz="2800" dirty="0"/>
              <a:t>How are relationships developing?</a:t>
            </a:r>
          </a:p>
          <a:p>
            <a:r>
              <a:rPr lang="en-US" sz="2800" dirty="0"/>
              <a:t>What are the surprises or gifts of grace?</a:t>
            </a:r>
          </a:p>
          <a:p>
            <a:r>
              <a:rPr lang="en-US" sz="2800" dirty="0"/>
              <a:t>What needs attention and/or adjustment?</a:t>
            </a:r>
          </a:p>
        </p:txBody>
      </p:sp>
    </p:spTree>
    <p:extLst>
      <p:ext uri="{BB962C8B-B14F-4D97-AF65-F5344CB8AC3E}">
        <p14:creationId xmlns:p14="http://schemas.microsoft.com/office/powerpoint/2010/main" val="206391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and hopes</a:t>
            </a:r>
          </a:p>
        </p:txBody>
      </p:sp>
      <p:sp>
        <p:nvSpPr>
          <p:cNvPr id="3" name="Content Placeholder 2"/>
          <p:cNvSpPr>
            <a:spLocks noGrp="1"/>
          </p:cNvSpPr>
          <p:nvPr>
            <p:ph idx="1"/>
          </p:nvPr>
        </p:nvSpPr>
        <p:spPr/>
        <p:txBody>
          <a:bodyPr>
            <a:normAutofit/>
          </a:bodyPr>
          <a:lstStyle/>
          <a:p>
            <a:r>
              <a:rPr lang="en-US" sz="2800" dirty="0"/>
              <a:t>New learning about relationship between bishop and diocese</a:t>
            </a:r>
          </a:p>
          <a:p>
            <a:r>
              <a:rPr lang="en-US" sz="2800" dirty="0"/>
              <a:t>Clarity about perceptions and projections</a:t>
            </a:r>
          </a:p>
          <a:p>
            <a:r>
              <a:rPr lang="en-US" sz="2800" dirty="0"/>
              <a:t>Deeper relationships between bishop and other leaders</a:t>
            </a:r>
          </a:p>
          <a:p>
            <a:r>
              <a:rPr lang="en-US" sz="2800" dirty="0"/>
              <a:t>Possible adjustments to plans, programs, initiatives, etc.</a:t>
            </a:r>
          </a:p>
          <a:p>
            <a:r>
              <a:rPr lang="en-US" sz="2800" dirty="0"/>
              <a:t>Deeper understanding of passions, commitments, needs of diocese</a:t>
            </a:r>
          </a:p>
        </p:txBody>
      </p:sp>
    </p:spTree>
    <p:extLst>
      <p:ext uri="{BB962C8B-B14F-4D97-AF65-F5344CB8AC3E}">
        <p14:creationId xmlns:p14="http://schemas.microsoft.com/office/powerpoint/2010/main" val="166578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a:bodyPr>
          <a:lstStyle/>
          <a:p>
            <a:pPr marL="0" indent="0">
              <a:buNone/>
            </a:pPr>
            <a:r>
              <a:rPr lang="en-US" sz="2800" dirty="0"/>
              <a:t>But speaking the truth in love, we must grow up in every way into him who is the head, into Christ, from whom the whole body, joined and knit together by every ligament with which it is equipped, as each part is working properly, promotes the body’s growth in building itself up in love. </a:t>
            </a:r>
            <a:r>
              <a:rPr lang="en-US" sz="2800" i="1" dirty="0"/>
              <a:t>Ephesians 4:15–16</a:t>
            </a:r>
            <a:br>
              <a:rPr lang="en-US" sz="2800" dirty="0"/>
            </a:br>
            <a:endParaRPr lang="en-US" sz="2800" dirty="0"/>
          </a:p>
        </p:txBody>
      </p:sp>
    </p:spTree>
    <p:extLst>
      <p:ext uri="{BB962C8B-B14F-4D97-AF65-F5344CB8AC3E}">
        <p14:creationId xmlns:p14="http://schemas.microsoft.com/office/powerpoint/2010/main" val="58719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a:bodyPr>
          <a:lstStyle/>
          <a:p>
            <a:pPr marL="0" indent="0">
              <a:buNone/>
            </a:pPr>
            <a:r>
              <a:rPr lang="en-US" sz="2800" dirty="0"/>
              <a:t>Don’t resist feedback from others. We often don’t know what we don’t know. We all have blind spots. We all unconsciously behave in undignified ways. We need to overcome our self-protective instincts and accept constructive criticism. Feedback gives us an opportunity to grow. [Donna Hicks, </a:t>
            </a:r>
            <a:r>
              <a:rPr lang="en-US" sz="2800" i="1" dirty="0"/>
              <a:t>Dignity</a:t>
            </a:r>
            <a:r>
              <a:rPr lang="en-US" sz="2800" dirty="0"/>
              <a:t>, Yale U Press, 2011]</a:t>
            </a:r>
          </a:p>
        </p:txBody>
      </p:sp>
    </p:spTree>
    <p:extLst>
      <p:ext uri="{BB962C8B-B14F-4D97-AF65-F5344CB8AC3E}">
        <p14:creationId xmlns:p14="http://schemas.microsoft.com/office/powerpoint/2010/main" val="202206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a:bodyPr>
          <a:lstStyle/>
          <a:p>
            <a:r>
              <a:rPr lang="en-US" sz="2800" dirty="0"/>
              <a:t>Need for mutual accountability</a:t>
            </a:r>
          </a:p>
          <a:p>
            <a:r>
              <a:rPr lang="en-US" sz="2800" dirty="0"/>
              <a:t>Need to learn what we don’t know</a:t>
            </a:r>
          </a:p>
          <a:p>
            <a:r>
              <a:rPr lang="en-US" sz="2800" dirty="0"/>
              <a:t>Need to develop better relationships</a:t>
            </a:r>
          </a:p>
          <a:p>
            <a:r>
              <a:rPr lang="en-US" sz="2800" dirty="0"/>
              <a:t>Already (and always) being evaluated</a:t>
            </a:r>
          </a:p>
          <a:p>
            <a:r>
              <a:rPr lang="en-US" sz="2800" dirty="0"/>
              <a:t>Already (and always) experiencing projection</a:t>
            </a:r>
          </a:p>
          <a:p>
            <a:r>
              <a:rPr lang="en-US" sz="2800" dirty="0"/>
              <a:t>Need to put things on the table where they can be addressed</a:t>
            </a:r>
          </a:p>
        </p:txBody>
      </p:sp>
    </p:spTree>
    <p:extLst>
      <p:ext uri="{BB962C8B-B14F-4D97-AF65-F5344CB8AC3E}">
        <p14:creationId xmlns:p14="http://schemas.microsoft.com/office/powerpoint/2010/main" val="13503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pPr marL="0" indent="0">
              <a:buNone/>
            </a:pPr>
            <a:r>
              <a:rPr lang="en-US" sz="2800" b="1" dirty="0"/>
              <a:t>To strengthen the shared ministry of the Body of Christ through constructive review and dialogue.</a:t>
            </a:r>
            <a:endParaRPr lang="en-US" sz="2800" dirty="0"/>
          </a:p>
          <a:p>
            <a:pPr marL="0" indent="0">
              <a:buNone/>
            </a:pPr>
            <a:endParaRPr lang="en-US" sz="2800" b="1" dirty="0"/>
          </a:p>
          <a:p>
            <a:pPr marL="0" indent="0">
              <a:buNone/>
            </a:pPr>
            <a:r>
              <a:rPr lang="en-US" sz="2800" dirty="0"/>
              <a:t>[</a:t>
            </a:r>
            <a:r>
              <a:rPr lang="en-US" sz="2800" b="1" dirty="0"/>
              <a:t>Not conflict resolution or mediation: </a:t>
            </a:r>
            <a:r>
              <a:rPr lang="en-US" sz="2800" dirty="0"/>
              <a:t>a different approach required for those. </a:t>
            </a:r>
            <a:r>
              <a:rPr lang="en-US" sz="2800" b="1" dirty="0"/>
              <a:t>Not strategic planning or problem-solving,</a:t>
            </a:r>
            <a:r>
              <a:rPr lang="en-US" sz="2800" dirty="0"/>
              <a:t> but those might be next steps.]</a:t>
            </a:r>
          </a:p>
        </p:txBody>
      </p:sp>
    </p:spTree>
    <p:extLst>
      <p:ext uri="{BB962C8B-B14F-4D97-AF65-F5344CB8AC3E}">
        <p14:creationId xmlns:p14="http://schemas.microsoft.com/office/powerpoint/2010/main" val="147447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a:t>considerations</a:t>
            </a:r>
          </a:p>
        </p:txBody>
      </p:sp>
      <p:sp>
        <p:nvSpPr>
          <p:cNvPr id="3" name="Content Placeholder 2"/>
          <p:cNvSpPr>
            <a:spLocks noGrp="1"/>
          </p:cNvSpPr>
          <p:nvPr>
            <p:ph idx="1"/>
          </p:nvPr>
        </p:nvSpPr>
        <p:spPr>
          <a:ln>
            <a:noFill/>
          </a:ln>
        </p:spPr>
        <p:txBody>
          <a:bodyPr>
            <a:normAutofit/>
          </a:bodyPr>
          <a:lstStyle/>
          <a:p>
            <a:r>
              <a:rPr lang="en-US" sz="2800" dirty="0"/>
              <a:t>Choose an appropriate time &amp; leadership (annual, biannual, Standing Committee, Council, 360, staff?)</a:t>
            </a:r>
          </a:p>
          <a:p>
            <a:r>
              <a:rPr lang="en-US" sz="2800" dirty="0"/>
              <a:t>Be clear about goal </a:t>
            </a:r>
            <a:r>
              <a:rPr lang="en-US" sz="2800"/>
              <a:t>and objectives: </a:t>
            </a:r>
            <a:r>
              <a:rPr lang="en-US" sz="2800" dirty="0"/>
              <a:t>What is the purpose of </a:t>
            </a:r>
            <a:r>
              <a:rPr lang="en-US" sz="2800" u="sng" dirty="0"/>
              <a:t>this</a:t>
            </a:r>
            <a:r>
              <a:rPr lang="en-US" sz="2800" dirty="0"/>
              <a:t> review?</a:t>
            </a:r>
          </a:p>
          <a:p>
            <a:r>
              <a:rPr lang="en-US" sz="2800" dirty="0"/>
              <a:t>Be public &amp; transparent</a:t>
            </a:r>
          </a:p>
          <a:p>
            <a:r>
              <a:rPr lang="en-US" sz="2800" dirty="0"/>
              <a:t>Use an outside, neutral and paid facilitator/consultant</a:t>
            </a:r>
          </a:p>
          <a:p>
            <a:r>
              <a:rPr lang="en-US" sz="2800" dirty="0"/>
              <a:t>Manage the time </a:t>
            </a:r>
            <a:r>
              <a:rPr lang="mr-IN" sz="2800" dirty="0"/>
              <a:t>–</a:t>
            </a:r>
            <a:r>
              <a:rPr lang="en-US" sz="2800" dirty="0"/>
              <a:t> keep it short (60-90 days)</a:t>
            </a:r>
          </a:p>
          <a:p>
            <a:endParaRPr lang="en-US" dirty="0"/>
          </a:p>
        </p:txBody>
      </p:sp>
    </p:spTree>
    <p:extLst>
      <p:ext uri="{BB962C8B-B14F-4D97-AF65-F5344CB8AC3E}">
        <p14:creationId xmlns:p14="http://schemas.microsoft.com/office/powerpoint/2010/main" val="144793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review </a:t>
            </a:r>
            <a:r>
              <a:rPr lang="mr-IN" dirty="0"/>
              <a:t>–</a:t>
            </a:r>
            <a:r>
              <a:rPr lang="en-US" dirty="0"/>
              <a:t> simple design</a:t>
            </a:r>
          </a:p>
        </p:txBody>
      </p:sp>
      <p:sp>
        <p:nvSpPr>
          <p:cNvPr id="3" name="Content Placeholder 2"/>
          <p:cNvSpPr>
            <a:spLocks noGrp="1"/>
          </p:cNvSpPr>
          <p:nvPr>
            <p:ph idx="1"/>
          </p:nvPr>
        </p:nvSpPr>
        <p:spPr/>
        <p:txBody>
          <a:bodyPr>
            <a:noAutofit/>
          </a:bodyPr>
          <a:lstStyle/>
          <a:p>
            <a:r>
              <a:rPr lang="en-US" sz="2800" dirty="0"/>
              <a:t>Goal: Review the developing relationship between bishop &amp; diocese</a:t>
            </a:r>
          </a:p>
          <a:p>
            <a:r>
              <a:rPr lang="en-US" sz="2800" dirty="0"/>
              <a:t>Objectives: Learning, mutuality, accountability, transparency, encouragement</a:t>
            </a:r>
          </a:p>
          <a:p>
            <a:r>
              <a:rPr lang="en-US" sz="2800" dirty="0"/>
              <a:t>Based on call documents and early experiences</a:t>
            </a:r>
          </a:p>
          <a:p>
            <a:r>
              <a:rPr lang="en-US" sz="2800" dirty="0"/>
              <a:t>Participants include Standing Committee, Discernment/Transition folks, other leaders</a:t>
            </a:r>
          </a:p>
        </p:txBody>
      </p:sp>
    </p:spTree>
    <p:extLst>
      <p:ext uri="{BB962C8B-B14F-4D97-AF65-F5344CB8AC3E}">
        <p14:creationId xmlns:p14="http://schemas.microsoft.com/office/powerpoint/2010/main" val="139362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review </a:t>
            </a:r>
            <a:r>
              <a:rPr lang="mr-IN" dirty="0"/>
              <a:t>–</a:t>
            </a:r>
            <a:r>
              <a:rPr lang="en-US" dirty="0"/>
              <a:t> simple design</a:t>
            </a:r>
          </a:p>
        </p:txBody>
      </p:sp>
      <p:sp>
        <p:nvSpPr>
          <p:cNvPr id="3" name="Content Placeholder 2"/>
          <p:cNvSpPr>
            <a:spLocks noGrp="1"/>
          </p:cNvSpPr>
          <p:nvPr>
            <p:ph idx="1"/>
          </p:nvPr>
        </p:nvSpPr>
        <p:spPr/>
        <p:txBody>
          <a:bodyPr>
            <a:normAutofit/>
          </a:bodyPr>
          <a:lstStyle/>
          <a:p>
            <a:r>
              <a:rPr lang="en-US" sz="2800" dirty="0"/>
              <a:t>Interviews with various leaders, including bishop</a:t>
            </a:r>
          </a:p>
          <a:p>
            <a:r>
              <a:rPr lang="en-US" sz="2800" dirty="0"/>
              <a:t>Dialogue with Standing Committee and/or other bodies</a:t>
            </a:r>
          </a:p>
          <a:p>
            <a:r>
              <a:rPr lang="en-US" sz="2800" dirty="0"/>
              <a:t>Written report, including recommendations from consultant</a:t>
            </a:r>
          </a:p>
          <a:p>
            <a:r>
              <a:rPr lang="en-US" sz="2800" dirty="0"/>
              <a:t>Report to diocese</a:t>
            </a:r>
          </a:p>
        </p:txBody>
      </p:sp>
    </p:spTree>
    <p:extLst>
      <p:ext uri="{BB962C8B-B14F-4D97-AF65-F5344CB8AC3E}">
        <p14:creationId xmlns:p14="http://schemas.microsoft.com/office/powerpoint/2010/main" val="209058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review </a:t>
            </a:r>
            <a:r>
              <a:rPr lang="mr-IN" dirty="0"/>
              <a:t>–</a:t>
            </a:r>
            <a:r>
              <a:rPr lang="en-US" dirty="0"/>
              <a:t> questions</a:t>
            </a:r>
          </a:p>
        </p:txBody>
      </p:sp>
      <p:sp>
        <p:nvSpPr>
          <p:cNvPr id="3" name="Content Placeholder 2"/>
          <p:cNvSpPr>
            <a:spLocks noGrp="1"/>
          </p:cNvSpPr>
          <p:nvPr>
            <p:ph idx="1"/>
          </p:nvPr>
        </p:nvSpPr>
        <p:spPr/>
        <p:txBody>
          <a:bodyPr>
            <a:normAutofit/>
          </a:bodyPr>
          <a:lstStyle/>
          <a:p>
            <a:r>
              <a:rPr lang="en-US" sz="2800" dirty="0"/>
              <a:t>What’s going well? What are the sticking points?</a:t>
            </a:r>
          </a:p>
          <a:p>
            <a:r>
              <a:rPr lang="en-US" sz="2800" dirty="0"/>
              <a:t>What have been the surprises or gifts of grace?</a:t>
            </a:r>
          </a:p>
          <a:p>
            <a:r>
              <a:rPr lang="en-US" sz="2800" dirty="0"/>
              <a:t>What is this new life like for bishop and family?</a:t>
            </a:r>
          </a:p>
          <a:p>
            <a:r>
              <a:rPr lang="en-US" sz="2800" dirty="0"/>
              <a:t>What is this new life like for the diocese?</a:t>
            </a:r>
          </a:p>
          <a:p>
            <a:r>
              <a:rPr lang="en-US" sz="2800" dirty="0"/>
              <a:t>What needs attention?</a:t>
            </a:r>
          </a:p>
          <a:p>
            <a:r>
              <a:rPr lang="en-US" sz="2800" dirty="0"/>
              <a:t>What would we like to do differently?</a:t>
            </a:r>
          </a:p>
          <a:p>
            <a:endParaRPr lang="en-US" dirty="0"/>
          </a:p>
        </p:txBody>
      </p:sp>
    </p:spTree>
    <p:extLst>
      <p:ext uri="{BB962C8B-B14F-4D97-AF65-F5344CB8AC3E}">
        <p14:creationId xmlns:p14="http://schemas.microsoft.com/office/powerpoint/2010/main" val="128288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{33C967FE-BF60-D14F-B506-D89BBF52035D}tf10001073</Template>
  <TotalTime>215</TotalTime>
  <Words>648</Words>
  <Application>Microsoft Office PowerPoint</Application>
  <PresentationFormat>Widescreen</PresentationFormat>
  <Paragraphs>69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Garamond</vt:lpstr>
      <vt:lpstr>Savon</vt:lpstr>
      <vt:lpstr>Mutual Ministry Review</vt:lpstr>
      <vt:lpstr>why</vt:lpstr>
      <vt:lpstr>why</vt:lpstr>
      <vt:lpstr>why</vt:lpstr>
      <vt:lpstr>purpose</vt:lpstr>
      <vt:lpstr>considerations</vt:lpstr>
      <vt:lpstr>first review – simple design</vt:lpstr>
      <vt:lpstr>first review – simple design</vt:lpstr>
      <vt:lpstr>first review – questions</vt:lpstr>
      <vt:lpstr>later reviews – inclusive design</vt:lpstr>
      <vt:lpstr>later reviews – inclusive design</vt:lpstr>
      <vt:lpstr>later reviews – questions</vt:lpstr>
      <vt:lpstr>outcomes and hopes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 Ministry Review</dc:title>
  <dc:creator>Gretchen Lane</dc:creator>
  <cp:lastModifiedBy>Betsy Jutras</cp:lastModifiedBy>
  <cp:revision>13</cp:revision>
  <cp:lastPrinted>2018-05-08T18:48:53Z</cp:lastPrinted>
  <dcterms:created xsi:type="dcterms:W3CDTF">2017-06-08T13:58:32Z</dcterms:created>
  <dcterms:modified xsi:type="dcterms:W3CDTF">2021-12-14T17:08:00Z</dcterms:modified>
</cp:coreProperties>
</file>