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0" r:id="rId6"/>
    <p:sldId id="259" r:id="rId7"/>
    <p:sldId id="261" r:id="rId8"/>
    <p:sldId id="262" r:id="rId9"/>
    <p:sldId id="264" r:id="rId10"/>
    <p:sldId id="266" r:id="rId11"/>
    <p:sldId id="267" r:id="rId12"/>
    <p:sldId id="268" r:id="rId13"/>
    <p:sldId id="269" r:id="rId14"/>
    <p:sldId id="270" r:id="rId15"/>
    <p:sldId id="271" r:id="rId16"/>
    <p:sldId id="272" r:id="rId17"/>
    <p:sldId id="281" r:id="rId18"/>
    <p:sldId id="273" r:id="rId19"/>
    <p:sldId id="280"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0F4863-22EA-4663-9EBF-478E4E66EFB7}" type="datetimeFigureOut">
              <a:rPr lang="en-CA" smtClean="0"/>
              <a:pPr/>
              <a:t>2021-12-14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462366-74A7-4732-B223-C0C142DFFCF2}"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F4863-22EA-4663-9EBF-478E4E66EFB7}" type="datetimeFigureOut">
              <a:rPr lang="en-CA" smtClean="0"/>
              <a:pPr/>
              <a:t>2021-12-14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2366-74A7-4732-B223-C0C142DFFCF2}"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i="1" dirty="0"/>
              <a:t>Principles of Canon Law</a:t>
            </a:r>
          </a:p>
        </p:txBody>
      </p:sp>
      <p:sp>
        <p:nvSpPr>
          <p:cNvPr id="3" name="Subtitle 2"/>
          <p:cNvSpPr>
            <a:spLocks noGrp="1"/>
          </p:cNvSpPr>
          <p:nvPr>
            <p:ph type="subTitle" idx="1"/>
          </p:nvPr>
        </p:nvSpPr>
        <p:spPr/>
        <p:txBody>
          <a:bodyPr/>
          <a:lstStyle/>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Principle 4: The sources and forms of law</a:t>
            </a:r>
            <a:br>
              <a:rPr lang="en-US" b="1" i="1" dirty="0"/>
            </a:br>
            <a:endParaRPr lang="en-CA" dirty="0"/>
          </a:p>
        </p:txBody>
      </p:sp>
      <p:sp>
        <p:nvSpPr>
          <p:cNvPr id="3" name="Content Placeholder 2"/>
          <p:cNvSpPr>
            <a:spLocks noGrp="1"/>
          </p:cNvSpPr>
          <p:nvPr>
            <p:ph idx="1"/>
          </p:nvPr>
        </p:nvSpPr>
        <p:spPr>
          <a:xfrm>
            <a:off x="457200" y="980728"/>
            <a:ext cx="8229600" cy="5544616"/>
          </a:xfrm>
        </p:spPr>
        <p:txBody>
          <a:bodyPr>
            <a:normAutofit fontScale="70000" lnSpcReduction="20000"/>
          </a:bodyPr>
          <a:lstStyle/>
          <a:p>
            <a:pPr marL="514350" indent="-514350">
              <a:buNone/>
            </a:pPr>
            <a:r>
              <a:rPr lang="en-US" dirty="0"/>
              <a:t>1. Scripture, tradition and reason are fundamental authoritative sources of </a:t>
            </a:r>
            <a:r>
              <a:rPr lang="en-CA" dirty="0"/>
              <a:t>law.</a:t>
            </a:r>
          </a:p>
          <a:p>
            <a:pPr marL="514350" indent="-514350">
              <a:buNone/>
            </a:pPr>
            <a:endParaRPr lang="en-CA" dirty="0"/>
          </a:p>
          <a:p>
            <a:pPr>
              <a:buNone/>
            </a:pPr>
            <a:r>
              <a:rPr lang="en-US" dirty="0"/>
              <a:t>2. The laws of churches exist in a variety of formal sources which should be identifiable, including constitutions, canons, rules, regulations, and </a:t>
            </a:r>
            <a:r>
              <a:rPr lang="en-CA" dirty="0"/>
              <a:t>other instruments.</a:t>
            </a:r>
          </a:p>
          <a:p>
            <a:pPr>
              <a:buNone/>
            </a:pPr>
            <a:endParaRPr lang="en-CA" dirty="0"/>
          </a:p>
          <a:p>
            <a:pPr>
              <a:buNone/>
            </a:pPr>
            <a:r>
              <a:rPr lang="en-US" dirty="0"/>
              <a:t>3. Historical sources recognised as such in the canonical tradition, including custom, have such status within a church as may be </a:t>
            </a:r>
            <a:r>
              <a:rPr lang="en-CA" dirty="0"/>
              <a:t>prescribed by its law.</a:t>
            </a:r>
          </a:p>
          <a:p>
            <a:pPr>
              <a:buNone/>
            </a:pPr>
            <a:endParaRPr lang="en-CA" dirty="0"/>
          </a:p>
          <a:p>
            <a:pPr>
              <a:buNone/>
            </a:pPr>
            <a:r>
              <a:rPr lang="en-CA" dirty="0"/>
              <a:t>4. Laws contain principles, norms, standards, policies, directions, rules, </a:t>
            </a:r>
            <a:r>
              <a:rPr lang="en-US" dirty="0"/>
              <a:t>precepts, prohibitions, powers, freedoms, discretions, rights, </a:t>
            </a:r>
            <a:r>
              <a:rPr lang="en-CA" dirty="0"/>
              <a:t>entitlements, duties, obligations, privileges and other juridical concepts.</a:t>
            </a:r>
          </a:p>
          <a:p>
            <a:pPr>
              <a:buNone/>
            </a:pPr>
            <a:endParaRPr lang="en-CA" dirty="0"/>
          </a:p>
          <a:p>
            <a:pPr>
              <a:buNone/>
            </a:pPr>
            <a:r>
              <a:rPr lang="en-US" dirty="0">
                <a:solidFill>
                  <a:schemeClr val="tx1">
                    <a:lumMod val="50000"/>
                    <a:lumOff val="50000"/>
                  </a:schemeClr>
                </a:solidFill>
              </a:rPr>
              <a:t>5. Laws should be short, clear and simple to the extent that is consistent with their purpose, meaning and comprehensiveness.</a:t>
            </a:r>
            <a:endParaRPr lang="en-CA" dirty="0">
              <a:solidFill>
                <a:schemeClr val="tx1">
                  <a:lumMod val="50000"/>
                  <a:lumOff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Principle 5: The rule of law</a:t>
            </a:r>
            <a:br>
              <a:rPr lang="en-US" b="1" i="1" dirty="0"/>
            </a:br>
            <a:endParaRPr lang="en-CA"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pPr>
              <a:buNone/>
            </a:pPr>
            <a:r>
              <a:rPr lang="en-US" dirty="0"/>
              <a:t>1. The law binds the bishops, clergy and lay officers.</a:t>
            </a:r>
          </a:p>
          <a:p>
            <a:pPr>
              <a:buNone/>
            </a:pPr>
            <a:r>
              <a:rPr lang="en-US" dirty="0"/>
              <a:t>2. The law may bind lay people who do not hold office.</a:t>
            </a:r>
          </a:p>
          <a:p>
            <a:pPr>
              <a:buNone/>
            </a:pPr>
            <a:r>
              <a:rPr lang="en-US" dirty="0"/>
              <a:t>3. No-one shall be above the law. All institutions and persons in positions of authority or office, ordained and lay, shall act in accordance with law.</a:t>
            </a:r>
          </a:p>
          <a:p>
            <a:pPr>
              <a:buNone/>
            </a:pPr>
            <a:r>
              <a:rPr lang="en-US" dirty="0"/>
              <a:t>4. Laws, rights and duties are enforceable within a church by its own ecclesiastical authorities through executive action or by judicial </a:t>
            </a:r>
            <a:r>
              <a:rPr lang="en-CA" dirty="0"/>
              <a:t>process.</a:t>
            </a:r>
          </a:p>
          <a:p>
            <a:pPr>
              <a:buNone/>
            </a:pPr>
            <a:r>
              <a:rPr lang="en-US" dirty="0"/>
              <a:t>5. Any person or body injured by a violation of law should be able to obtain a remedy before a competent ecclesiastical authority in </a:t>
            </a:r>
            <a:r>
              <a:rPr lang="en-CA" dirty="0"/>
              <a:t>accordance with the law.</a:t>
            </a:r>
          </a:p>
          <a:p>
            <a:pPr>
              <a:buNone/>
            </a:pPr>
            <a:r>
              <a:rPr lang="en-US" dirty="0"/>
              <a:t>6. A voluntary declaration, or other form of assent prescribed by law, to comply with ecclesiastical jurisdiction, binds the person who makes </a:t>
            </a:r>
            <a:r>
              <a:rPr lang="en-CA" dirty="0"/>
              <a:t>that declaration.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Principle 6: The requirement of authority</a:t>
            </a:r>
            <a:br>
              <a:rPr lang="en-US" b="1" i="1" dirty="0"/>
            </a:br>
            <a:endParaRPr lang="en-CA" dirty="0"/>
          </a:p>
        </p:txBody>
      </p:sp>
      <p:sp>
        <p:nvSpPr>
          <p:cNvPr id="3" name="Content Placeholder 2"/>
          <p:cNvSpPr>
            <a:spLocks noGrp="1"/>
          </p:cNvSpPr>
          <p:nvPr>
            <p:ph idx="1"/>
          </p:nvPr>
        </p:nvSpPr>
        <p:spPr>
          <a:xfrm>
            <a:off x="467544" y="1628800"/>
            <a:ext cx="8229600" cy="4525963"/>
          </a:xfrm>
        </p:spPr>
        <p:txBody>
          <a:bodyPr>
            <a:normAutofit fontScale="92500"/>
          </a:bodyPr>
          <a:lstStyle/>
          <a:p>
            <a:pPr indent="-360000">
              <a:buNone/>
            </a:pPr>
            <a:r>
              <a:rPr lang="en-US" dirty="0"/>
              <a:t>1. Ecclesiastical persons and bodies require authority to act.</a:t>
            </a:r>
          </a:p>
          <a:p>
            <a:pPr indent="-360000">
              <a:buNone/>
            </a:pPr>
            <a:r>
              <a:rPr lang="en-US" dirty="0"/>
              <a:t>2. Acts performed by those in ecclesiastical office and by ecclesiastical institutions carry the authority explicitly or implicitly conferred by the </a:t>
            </a:r>
            <a:r>
              <a:rPr lang="en-CA" dirty="0"/>
              <a:t>law.</a:t>
            </a:r>
          </a:p>
          <a:p>
            <a:pPr indent="-360000">
              <a:buNone/>
            </a:pPr>
            <a:r>
              <a:rPr lang="en-US" dirty="0"/>
              <a:t>3. Lay persons who do not hold ecclesiastical office are free, subject to their own consciences, to perform any act not prohibited by the law.</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Principle 7: The applicability of law</a:t>
            </a:r>
            <a:br>
              <a:rPr lang="en-US" b="1" i="1" dirty="0"/>
            </a:b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US" dirty="0">
                <a:solidFill>
                  <a:schemeClr val="tx1">
                    <a:lumMod val="50000"/>
                    <a:lumOff val="50000"/>
                  </a:schemeClr>
                </a:solidFill>
              </a:rPr>
              <a:t>1. Later laws abrogate earlier laws.</a:t>
            </a:r>
          </a:p>
          <a:p>
            <a:pPr>
              <a:buNone/>
            </a:pPr>
            <a:r>
              <a:rPr lang="en-US" dirty="0">
                <a:solidFill>
                  <a:schemeClr val="tx1">
                    <a:lumMod val="50000"/>
                    <a:lumOff val="50000"/>
                  </a:schemeClr>
                </a:solidFill>
              </a:rPr>
              <a:t>2. Laws are prospective and should not be retrospective in effect unless this is clearly provided for in the laws themselves.</a:t>
            </a:r>
          </a:p>
          <a:p>
            <a:pPr>
              <a:buNone/>
            </a:pPr>
            <a:r>
              <a:rPr lang="en-US" dirty="0">
                <a:solidFill>
                  <a:schemeClr val="tx1">
                    <a:lumMod val="50000"/>
                    <a:lumOff val="50000"/>
                  </a:schemeClr>
                </a:solidFill>
              </a:rPr>
              <a:t>3. Laws cannot oblige a person to do the impossible.</a:t>
            </a:r>
          </a:p>
          <a:p>
            <a:pPr>
              <a:buNone/>
            </a:pPr>
            <a:r>
              <a:rPr lang="en-US" dirty="0">
                <a:solidFill>
                  <a:schemeClr val="tx1">
                    <a:lumMod val="50000"/>
                    <a:lumOff val="50000"/>
                  </a:schemeClr>
                </a:solidFill>
              </a:rPr>
              <a:t>4. Persons cannot give what they do not have.</a:t>
            </a:r>
          </a:p>
          <a:p>
            <a:pPr>
              <a:buNone/>
            </a:pPr>
            <a:r>
              <a:rPr lang="en-US" dirty="0"/>
              <a:t>5. Laws should be applied in the service of truth, justice and equity.</a:t>
            </a:r>
          </a:p>
          <a:p>
            <a:pPr>
              <a:buNone/>
            </a:pPr>
            <a:r>
              <a:rPr lang="en-US" dirty="0"/>
              <a:t>6. Laws may be dispensed with in their application to particular cases on the basis of legitimate necessity provided authority to dispense is clearly </a:t>
            </a:r>
            <a:r>
              <a:rPr lang="en-CA" dirty="0"/>
              <a:t>given by the law.</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a:t>Principle 8: The interpretation of law</a:t>
            </a:r>
            <a:br>
              <a:rPr lang="en-US" sz="3200" b="1" i="1" dirty="0"/>
            </a:br>
            <a:endParaRPr lang="en-CA" sz="3200" dirty="0"/>
          </a:p>
        </p:txBody>
      </p:sp>
      <p:sp>
        <p:nvSpPr>
          <p:cNvPr id="3" name="Content Placeholder 2"/>
          <p:cNvSpPr>
            <a:spLocks noGrp="1"/>
          </p:cNvSpPr>
          <p:nvPr>
            <p:ph idx="1"/>
          </p:nvPr>
        </p:nvSpPr>
        <p:spPr>
          <a:xfrm>
            <a:off x="179512" y="908720"/>
            <a:ext cx="8640960" cy="5217443"/>
          </a:xfrm>
        </p:spPr>
        <p:txBody>
          <a:bodyPr>
            <a:noAutofit/>
          </a:bodyPr>
          <a:lstStyle/>
          <a:p>
            <a:pPr>
              <a:buNone/>
            </a:pPr>
            <a:r>
              <a:rPr lang="en-US" sz="2400" dirty="0"/>
              <a:t>1. Laws should be interpreted by reference to their text and context.</a:t>
            </a:r>
          </a:p>
          <a:p>
            <a:pPr>
              <a:buNone/>
            </a:pPr>
            <a:r>
              <a:rPr lang="en-US" sz="2400" dirty="0"/>
              <a:t>2. Laws are to be understood according to the proper meaning of their </a:t>
            </a:r>
            <a:r>
              <a:rPr lang="en-CA" sz="2400" dirty="0"/>
              <a:t>words.</a:t>
            </a:r>
          </a:p>
          <a:p>
            <a:pPr>
              <a:buNone/>
            </a:pPr>
            <a:r>
              <a:rPr lang="en-US" sz="2400" dirty="0"/>
              <a:t>3. Authoritative interpretations of law may be issued by church courts or tribunals, or by commissions or other bodies designated to interpret the law, in such cases, in such manner and with such effect as may be </a:t>
            </a:r>
            <a:r>
              <a:rPr lang="en-CA" sz="2400" dirty="0"/>
              <a:t>prescribed by the law.</a:t>
            </a:r>
          </a:p>
          <a:p>
            <a:pPr>
              <a:buNone/>
            </a:pPr>
            <a:r>
              <a:rPr lang="en-US" sz="2400" dirty="0"/>
              <a:t>4. If in a church the meaning of laws remains in doubt recourse may be had to analogous texts, the purposes and circumstances of the law, the mind of the legislator, the jurisprudence of church courts and tribunals, the opinion of jurists, the principles of canon law and theology, the common good, and the practice and tradition of that church and of the church </a:t>
            </a:r>
            <a:r>
              <a:rPr lang="en-CA" sz="2400" dirty="0"/>
              <a:t>universal.</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b="1" i="1" dirty="0"/>
              <a:t>Principle 9: Juridical presumptions</a:t>
            </a:r>
            <a:br>
              <a:rPr lang="en-CA" b="1" i="1" dirty="0"/>
            </a:br>
            <a:endParaRPr lang="en-CA"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pPr>
              <a:buNone/>
            </a:pPr>
            <a:r>
              <a:rPr lang="en-US" dirty="0">
                <a:solidFill>
                  <a:schemeClr val="tx1">
                    <a:lumMod val="50000"/>
                    <a:lumOff val="50000"/>
                  </a:schemeClr>
                </a:solidFill>
              </a:rPr>
              <a:t>1. Validity is acquired by full conformity to the will of God and is presumed by conformity to law.</a:t>
            </a:r>
          </a:p>
          <a:p>
            <a:pPr>
              <a:buNone/>
            </a:pPr>
            <a:r>
              <a:rPr lang="en-US" dirty="0"/>
              <a:t>2. </a:t>
            </a:r>
            <a:r>
              <a:rPr lang="en-US" dirty="0">
                <a:solidFill>
                  <a:schemeClr val="accent6"/>
                </a:solidFill>
              </a:rPr>
              <a:t>Ordained ministries</a:t>
            </a:r>
            <a:r>
              <a:rPr lang="en-US" dirty="0">
                <a:solidFill>
                  <a:schemeClr val="tx2">
                    <a:lumMod val="75000"/>
                  </a:schemeClr>
                </a:solidFill>
              </a:rPr>
              <a:t>, </a:t>
            </a:r>
            <a:r>
              <a:rPr lang="en-US" dirty="0"/>
              <a:t>validly conferred according to the gospel, the catholic tradition and the law of a church, are given by God as instruments of grace and possess not only the </a:t>
            </a:r>
            <a:r>
              <a:rPr lang="en-US" dirty="0">
                <a:solidFill>
                  <a:schemeClr val="accent6"/>
                </a:solidFill>
              </a:rPr>
              <a:t>inward call </a:t>
            </a:r>
            <a:r>
              <a:rPr lang="en-US" dirty="0"/>
              <a:t>of the Spirit, but also the </a:t>
            </a:r>
            <a:r>
              <a:rPr lang="en-US" dirty="0">
                <a:solidFill>
                  <a:schemeClr val="accent6"/>
                </a:solidFill>
              </a:rPr>
              <a:t>commission</a:t>
            </a:r>
            <a:r>
              <a:rPr lang="en-US" dirty="0"/>
              <a:t> of Christ through his body, the church </a:t>
            </a:r>
            <a:r>
              <a:rPr lang="en-CA" dirty="0"/>
              <a:t>universal.</a:t>
            </a:r>
          </a:p>
          <a:p>
            <a:pPr>
              <a:buNone/>
            </a:pPr>
            <a:r>
              <a:rPr lang="en-US" dirty="0">
                <a:solidFill>
                  <a:schemeClr val="tx1">
                    <a:lumMod val="50000"/>
                    <a:lumOff val="50000"/>
                  </a:schemeClr>
                </a:solidFill>
              </a:rPr>
              <a:t>3. Episcopal ministry, personal and collegial, is maintained, embodied and exercised in a variety of forms, under the law, in continuity of apostolic </a:t>
            </a:r>
            <a:r>
              <a:rPr lang="en-CA" dirty="0">
                <a:solidFill>
                  <a:schemeClr val="tx1">
                    <a:lumMod val="50000"/>
                    <a:lumOff val="50000"/>
                  </a:schemeClr>
                </a:solidFill>
              </a:rPr>
              <a:t>life and mission.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Principle 16: Leadership and authority</a:t>
            </a:r>
            <a:br>
              <a:rPr lang="en-US" b="1" i="1" dirty="0"/>
            </a:br>
            <a:endParaRPr lang="en-CA" dirty="0"/>
          </a:p>
        </p:txBody>
      </p:sp>
      <p:sp>
        <p:nvSpPr>
          <p:cNvPr id="3" name="Content Placeholder 2"/>
          <p:cNvSpPr>
            <a:spLocks noGrp="1"/>
          </p:cNvSpPr>
          <p:nvPr>
            <p:ph idx="1"/>
          </p:nvPr>
        </p:nvSpPr>
        <p:spPr>
          <a:xfrm>
            <a:off x="457200" y="980728"/>
            <a:ext cx="8229600" cy="5688632"/>
          </a:xfrm>
        </p:spPr>
        <p:txBody>
          <a:bodyPr>
            <a:normAutofit fontScale="70000" lnSpcReduction="20000"/>
          </a:bodyPr>
          <a:lstStyle/>
          <a:p>
            <a:pPr>
              <a:buNone/>
            </a:pPr>
            <a:r>
              <a:rPr lang="en-US" dirty="0"/>
              <a:t>1. Leadership and authority are gifts of God, their exercise mediated </a:t>
            </a:r>
            <a:r>
              <a:rPr lang="en-CA" dirty="0"/>
              <a:t>through a church.</a:t>
            </a:r>
          </a:p>
          <a:p>
            <a:pPr>
              <a:buNone/>
            </a:pPr>
            <a:r>
              <a:rPr lang="en-US" dirty="0"/>
              <a:t>2. Jurisdiction may be exercised by ecclesiastical persons or institutions.</a:t>
            </a:r>
          </a:p>
          <a:p>
            <a:pPr>
              <a:buNone/>
            </a:pPr>
            <a:r>
              <a:rPr lang="en-US" dirty="0"/>
              <a:t>3. Persons who have jurisdiction, or an office or other position in church government, ordained and lay, exercise leadership and authority on </a:t>
            </a:r>
            <a:r>
              <a:rPr lang="en-CA" dirty="0"/>
              <a:t>behalf of a church.</a:t>
            </a:r>
          </a:p>
          <a:p>
            <a:pPr>
              <a:buNone/>
            </a:pPr>
            <a:r>
              <a:rPr lang="en-US" dirty="0"/>
              <a:t>4. Leadership and authority should be exercised in an accountable manner, within the episcopal and synodical structures of a church, with respect for others in authority, and with regard for the common good and the dignity, rights, needs and gifts of all.</a:t>
            </a:r>
          </a:p>
          <a:p>
            <a:pPr>
              <a:buNone/>
            </a:pPr>
            <a:r>
              <a:rPr lang="en-US" dirty="0"/>
              <a:t>5. Persons who exercise ecclesiastical governance should work in a collaborative and co-operative manner with those whom they encounter in their ministry and must not act arbitrarily but give, as appropriate, </a:t>
            </a:r>
            <a:r>
              <a:rPr lang="en-CA" dirty="0"/>
              <a:t>reasons for their decisions.</a:t>
            </a:r>
          </a:p>
          <a:p>
            <a:pPr>
              <a:buNone/>
            </a:pPr>
            <a:r>
              <a:rPr lang="en-US" dirty="0"/>
              <a:t>6. Persons who exercise ecclesiastical governance, as agents of healing and  reconciliation, are to be a visible sign of unity and should not jeopardise that unity or be the cause or focus of division and strife by the exercise </a:t>
            </a:r>
            <a:r>
              <a:rPr lang="en-CA" dirty="0"/>
              <a:t>of their leadership.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i="1" dirty="0"/>
              <a:t>Principle 24: Judicial due process - summary</a:t>
            </a:r>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CA" sz="2000" dirty="0"/>
              <a:t>Ordinary jurisdiction of bishop or other mandated body</a:t>
            </a:r>
          </a:p>
          <a:p>
            <a:r>
              <a:rPr lang="en-CA" sz="2000" dirty="0"/>
              <a:t>Equitable resolution is goal – first sought amicably</a:t>
            </a:r>
          </a:p>
          <a:p>
            <a:r>
              <a:rPr lang="en-CA" sz="2000" dirty="0"/>
              <a:t>Recourse to church courts then available</a:t>
            </a:r>
          </a:p>
          <a:p>
            <a:r>
              <a:rPr lang="en-CA" sz="2000" dirty="0"/>
              <a:t>Scope of jurisdiction clearly set out</a:t>
            </a:r>
          </a:p>
          <a:p>
            <a:r>
              <a:rPr lang="en-CA" sz="2000" dirty="0"/>
              <a:t>Qualified, duly authorised, impartial adjudicators</a:t>
            </a:r>
          </a:p>
          <a:p>
            <a:r>
              <a:rPr lang="en-CA" sz="2000" dirty="0"/>
              <a:t>Independence of court, upholding rule of law</a:t>
            </a:r>
          </a:p>
          <a:p>
            <a:r>
              <a:rPr lang="en-CA" sz="2000" dirty="0"/>
              <a:t>Ecclesiastical offences defined in writing</a:t>
            </a:r>
          </a:p>
          <a:p>
            <a:r>
              <a:rPr lang="en-CA" sz="2000" dirty="0"/>
              <a:t>Penalties set out in writing: typically - admonition, rebuke, inhibition, suspension, deprivation, deposition.</a:t>
            </a:r>
          </a:p>
          <a:p>
            <a:r>
              <a:rPr lang="en-CA" sz="2000" dirty="0"/>
              <a:t>A transparent procedure that is fair and just to all parties, including time for preparation of case, questioning of evidence, representation, and appeal process (in certain cases)</a:t>
            </a:r>
          </a:p>
          <a:p>
            <a:r>
              <a:rPr lang="en-CA" sz="2000" dirty="0"/>
              <a:t>Written decisions with reasons, based on fact and law</a:t>
            </a:r>
          </a:p>
          <a:p>
            <a:r>
              <a:rPr lang="en-CA" sz="2000" dirty="0"/>
              <a:t>Decision binding on parities (pending appeal, if that is possible)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CA" sz="3600" b="1" i="1" dirty="0"/>
              <a:t>Principle 24: Due judicial process</a:t>
            </a:r>
            <a:br>
              <a:rPr lang="en-CA" b="1" i="1" dirty="0"/>
            </a:br>
            <a:endParaRPr lang="en-CA" dirty="0"/>
          </a:p>
        </p:txBody>
      </p:sp>
      <p:sp>
        <p:nvSpPr>
          <p:cNvPr id="3" name="Content Placeholder 2"/>
          <p:cNvSpPr>
            <a:spLocks noGrp="1"/>
          </p:cNvSpPr>
          <p:nvPr>
            <p:ph idx="1"/>
          </p:nvPr>
        </p:nvSpPr>
        <p:spPr>
          <a:xfrm>
            <a:off x="323528" y="764704"/>
            <a:ext cx="8568952" cy="5760640"/>
          </a:xfrm>
        </p:spPr>
        <p:txBody>
          <a:bodyPr numCol="1" spcCol="180000">
            <a:normAutofit fontScale="62500" lnSpcReduction="20000"/>
          </a:bodyPr>
          <a:lstStyle/>
          <a:p>
            <a:pPr indent="-360000">
              <a:buNone/>
            </a:pPr>
            <a:r>
              <a:rPr lang="en-US" dirty="0"/>
              <a:t>1. Ordinary jurisdiction in matters of discipline rests either with the bishop or with such other ecclesiastical person, court or tribunal as may be </a:t>
            </a:r>
            <a:r>
              <a:rPr lang="en-CA" dirty="0"/>
              <a:t>prescribed by law.</a:t>
            </a:r>
          </a:p>
          <a:p>
            <a:pPr indent="-360000">
              <a:buNone/>
            </a:pPr>
            <a:r>
              <a:rPr lang="en-US" dirty="0"/>
              <a:t>2. Church disputes must be resolved equitably, and, in the first instance, the parties should seek to resolve their differences amicably.</a:t>
            </a:r>
          </a:p>
          <a:p>
            <a:pPr indent="-360000">
              <a:buNone/>
            </a:pPr>
            <a:r>
              <a:rPr lang="en-US" dirty="0"/>
              <a:t>3. Church courts and tribunals are to be available as necessary to resolve </a:t>
            </a:r>
            <a:r>
              <a:rPr lang="en-CA" dirty="0"/>
              <a:t>disputes.</a:t>
            </a:r>
          </a:p>
          <a:p>
            <a:pPr indent="-360000">
              <a:buNone/>
            </a:pPr>
            <a:r>
              <a:rPr lang="en-US" dirty="0"/>
              <a:t>4. The relationship between courts or tribunals of original and appellate jurisdiction in the judicial hierarchy is to be clearly prescribed by law.</a:t>
            </a:r>
          </a:p>
          <a:p>
            <a:pPr indent="-360000">
              <a:buNone/>
            </a:pPr>
            <a:r>
              <a:rPr lang="en-US" dirty="0"/>
              <a:t>5. The subject-matter jurisdiction of church courts and tribunals in disciplinary and other matters is to be clearly set out in the law.</a:t>
            </a:r>
          </a:p>
          <a:p>
            <a:pPr indent="-360000">
              <a:buNone/>
            </a:pPr>
            <a:r>
              <a:rPr lang="en-US" dirty="0"/>
              <a:t>6. Church courts or tribunals exercise jurisdiction in relation to and are to be accessible to such of the faithful, ordained or lay, as may be </a:t>
            </a:r>
            <a:r>
              <a:rPr lang="en-CA" dirty="0"/>
              <a:t>prescribed by law.</a:t>
            </a:r>
          </a:p>
          <a:p>
            <a:pPr indent="-360000">
              <a:buNone/>
            </a:pPr>
            <a:r>
              <a:rPr lang="en-US" dirty="0"/>
              <a:t>7. Judicial and other members of church courts and tribunals are to be duly qualified, selected and appointed by a designated ecclesiastical authority in accordance with a prescribed procedure, and are to exercise their office impartially, without fear or </a:t>
            </a:r>
            <a:r>
              <a:rPr lang="en-US" dirty="0" err="1"/>
              <a:t>favour</a:t>
            </a:r>
            <a:r>
              <a:rPr lang="en-US" dirty="0"/>
              <a:t>.</a:t>
            </a:r>
          </a:p>
          <a:p>
            <a:pPr indent="-360000">
              <a:buNone/>
            </a:pPr>
            <a:r>
              <a:rPr lang="en-US" dirty="0"/>
              <a:t>8. Church courts and tribunals are to enjoy independence from external interference and uphold the rule of law in the church.</a:t>
            </a:r>
          </a:p>
          <a:p>
            <a:pPr indent="-360000">
              <a:buNone/>
            </a:pPr>
            <a:endParaRPr lang="en-US" dirty="0"/>
          </a:p>
          <a:p>
            <a:pPr indent="-360000">
              <a:buNone/>
            </a:pPr>
            <a:endParaRPr lang="en-US" dirty="0"/>
          </a:p>
          <a:p>
            <a:pPr indent="-360000">
              <a:buNone/>
            </a:pPr>
            <a:endParaRPr lang="en-US" dirty="0"/>
          </a:p>
          <a:p>
            <a:pPr indent="-360000">
              <a:buNone/>
            </a:pPr>
            <a:endParaRPr lang="en-US" dirty="0"/>
          </a:p>
          <a:p>
            <a:pPr indent="-360000">
              <a:buNone/>
            </a:pPr>
            <a:endParaRPr lang="en-US" dirty="0"/>
          </a:p>
          <a:p>
            <a:pPr indent="-360000">
              <a:buNone/>
            </a:pPr>
            <a:endParaRPr lang="en-US" dirty="0"/>
          </a:p>
          <a:p>
            <a:pPr indent="-360000">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CA" sz="3200" b="1" i="1" dirty="0"/>
              <a:t>Principle 24: Due judicial process</a:t>
            </a:r>
          </a:p>
        </p:txBody>
      </p:sp>
      <p:sp>
        <p:nvSpPr>
          <p:cNvPr id="3" name="Content Placeholder 2"/>
          <p:cNvSpPr>
            <a:spLocks noGrp="1"/>
          </p:cNvSpPr>
          <p:nvPr>
            <p:ph idx="1"/>
          </p:nvPr>
        </p:nvSpPr>
        <p:spPr>
          <a:xfrm>
            <a:off x="179512" y="1196752"/>
            <a:ext cx="8712968" cy="5328592"/>
          </a:xfrm>
        </p:spPr>
        <p:txBody>
          <a:bodyPr>
            <a:normAutofit fontScale="40000" lnSpcReduction="20000"/>
          </a:bodyPr>
          <a:lstStyle/>
          <a:p>
            <a:pPr indent="-360000">
              <a:buNone/>
            </a:pPr>
            <a:r>
              <a:rPr lang="en-US" dirty="0"/>
              <a:t>  </a:t>
            </a:r>
            <a:r>
              <a:rPr lang="en-US" sz="5000" dirty="0"/>
              <a:t>9. In disciplinary cases, ecclesiastical offences and defences to them are to be clearly defined and set out in writing.</a:t>
            </a:r>
          </a:p>
          <a:p>
            <a:pPr indent="-360000">
              <a:buNone/>
            </a:pPr>
            <a:r>
              <a:rPr lang="en-US" sz="5000" dirty="0"/>
              <a:t>10. In disciplinary and other cases in church courts or tribunals, the procedure is at all times to be fair and just, and is to protect rights of the parties to notice of proceedings, to adequate time for preparation of </a:t>
            </a:r>
            <a:r>
              <a:rPr lang="en-CA" sz="5000" dirty="0"/>
              <a:t>defence</a:t>
            </a:r>
            <a:r>
              <a:rPr lang="en-US" sz="5000" dirty="0"/>
              <a:t>, to a presumption of innocence, to be heard within a reasonable time, to question evidence, to representation and to appeal in appropriate cases on a matter of fact or law.</a:t>
            </a:r>
          </a:p>
          <a:p>
            <a:pPr indent="-360000">
              <a:buNone/>
            </a:pPr>
            <a:r>
              <a:rPr lang="en-US" sz="5000" dirty="0"/>
              <a:t>11. Penalties or other forms of censure which may be imposed following proceedings in church courts or tribunals are to be clearly set out in the written law of a church.</a:t>
            </a:r>
          </a:p>
          <a:p>
            <a:pPr indent="-360000">
              <a:buNone/>
            </a:pPr>
            <a:r>
              <a:rPr lang="en-US" sz="5000" dirty="0"/>
              <a:t>12. Church courts and tribunals must give their decisions, and the reasons for them, in writing, and both decisions and reasons must be based on </a:t>
            </a:r>
            <a:r>
              <a:rPr lang="en-CA" sz="5000" dirty="0"/>
              <a:t>fact and law.</a:t>
            </a:r>
          </a:p>
          <a:p>
            <a:pPr indent="-360000">
              <a:buNone/>
            </a:pPr>
            <a:r>
              <a:rPr lang="en-US" sz="5000" dirty="0"/>
              <a:t>13. The decision of a church court or tribunal in a case binds the parties in </a:t>
            </a:r>
            <a:r>
              <a:rPr lang="en-CA" sz="5000" dirty="0"/>
              <a:t>that case.</a:t>
            </a:r>
          </a:p>
          <a:p>
            <a:pPr indent="-360000">
              <a:buNone/>
            </a:pPr>
            <a:r>
              <a:rPr lang="en-US" sz="5000" dirty="0"/>
              <a:t>14. The decision of a church court or tribunal has such binding or persuasive authority for other church courts or tribunals as may be provided for in </a:t>
            </a:r>
            <a:r>
              <a:rPr lang="en-CA" sz="5000" dirty="0"/>
              <a:t>the law.</a:t>
            </a:r>
          </a:p>
          <a:p>
            <a:pPr indent="-360000">
              <a:buNone/>
            </a:pPr>
            <a:r>
              <a:rPr lang="en-CA" sz="5000" dirty="0"/>
              <a:t>15. Customary censures include deposition, deprivation, suspension, inhibition, admonition and rebuke.</a:t>
            </a:r>
          </a:p>
          <a:p>
            <a:pPr>
              <a:buNone/>
            </a:pP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CA" dirty="0"/>
              <a:t>“Law...[is] a way of securing two things for the common good.”  Abp Rowan Williams </a:t>
            </a:r>
          </a:p>
          <a:p>
            <a:pPr lvl="1"/>
            <a:r>
              <a:rPr lang="en-CA" dirty="0"/>
              <a:t>Consistency </a:t>
            </a:r>
          </a:p>
          <a:p>
            <a:pPr lvl="2"/>
            <a:r>
              <a:rPr lang="en-CA" dirty="0"/>
              <a:t>Treated with equity, not arbitrarily or based on status and power</a:t>
            </a:r>
          </a:p>
          <a:p>
            <a:pPr lvl="1"/>
            <a:r>
              <a:rPr lang="en-CA" dirty="0"/>
              <a:t>Clarity </a:t>
            </a:r>
          </a:p>
          <a:p>
            <a:pPr lvl="2"/>
            <a:r>
              <a:rPr lang="en-CA" dirty="0"/>
              <a:t>Of responsibility and expectation</a:t>
            </a:r>
          </a:p>
          <a:p>
            <a:pPr lvl="1">
              <a:buNone/>
            </a:pP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sz="3100" b="1" i="1" dirty="0"/>
              <a:t>Principle 37: Diocesan episcopal ministry</a:t>
            </a:r>
            <a:br>
              <a:rPr lang="it-IT" b="1" i="1" dirty="0"/>
            </a:br>
            <a:endParaRPr lang="en-CA" dirty="0"/>
          </a:p>
        </p:txBody>
      </p:sp>
      <p:sp>
        <p:nvSpPr>
          <p:cNvPr id="3" name="Content Placeholder 2"/>
          <p:cNvSpPr>
            <a:spLocks noGrp="1"/>
          </p:cNvSpPr>
          <p:nvPr>
            <p:ph idx="1"/>
          </p:nvPr>
        </p:nvSpPr>
        <p:spPr>
          <a:xfrm>
            <a:off x="323528" y="836712"/>
            <a:ext cx="8568952" cy="5904656"/>
          </a:xfrm>
        </p:spPr>
        <p:txBody>
          <a:bodyPr numCol="1" spcCol="180000">
            <a:noAutofit/>
          </a:bodyPr>
          <a:lstStyle/>
          <a:p>
            <a:pPr>
              <a:buNone/>
            </a:pPr>
            <a:r>
              <a:rPr lang="en-US" sz="2000" dirty="0"/>
              <a:t>1. The diocesan bishop has a special responsibility and authority as the chief pastor, minister and teacher of the diocese, a governor and guardian of discipline in the diocese, and exercises ministry in </a:t>
            </a:r>
            <a:r>
              <a:rPr lang="en-CA" sz="2000" dirty="0"/>
              <a:t>accordance with law.</a:t>
            </a:r>
          </a:p>
          <a:p>
            <a:pPr>
              <a:buNone/>
            </a:pPr>
            <a:r>
              <a:rPr lang="en-US" sz="2000" dirty="0"/>
              <a:t>2. The bishop as chief pastor must foster the spiritual welfare and unity of </a:t>
            </a:r>
            <a:r>
              <a:rPr lang="en-CA" sz="2000" dirty="0"/>
              <a:t>the diocese.</a:t>
            </a:r>
          </a:p>
          <a:p>
            <a:pPr>
              <a:buNone/>
            </a:pPr>
            <a:r>
              <a:rPr lang="en-US" sz="2000" dirty="0"/>
              <a:t>3. The bishop is the principal minister of the word and sacraments, with authority to ensure the worthiness of public worship, and has the right to preside at the </a:t>
            </a:r>
            <a:r>
              <a:rPr lang="en-US" sz="2000" dirty="0" err="1"/>
              <a:t>eucharist</a:t>
            </a:r>
            <a:r>
              <a:rPr lang="en-US" sz="2000" dirty="0"/>
              <a:t>, administer the sacraments, celebrate the rites of ordination and confirmation, preach the word, and perform such other liturgical functions as are prescribed by law.</a:t>
            </a:r>
          </a:p>
          <a:p>
            <a:pPr>
              <a:buNone/>
            </a:pPr>
            <a:r>
              <a:rPr lang="en-US" sz="2000" dirty="0"/>
              <a:t>4. The bishop must teach, uphold and safeguard the faith and doctrine of </a:t>
            </a:r>
            <a:r>
              <a:rPr lang="en-CA" sz="2000" dirty="0"/>
              <a:t>the church.</a:t>
            </a:r>
          </a:p>
          <a:p>
            <a:pPr>
              <a:buNone/>
            </a:pPr>
            <a:r>
              <a:rPr lang="en-US" sz="2000" dirty="0"/>
              <a:t>5. The bishop has a role of leadership in the governance of the diocese, is president of the diocesan synod, council or equivalent assembly, and performs such other governmental functions as may be prescribed by </a:t>
            </a:r>
            <a:r>
              <a:rPr lang="en-CA" sz="2000" dirty="0"/>
              <a:t>law.</a:t>
            </a:r>
          </a:p>
          <a:p>
            <a:pPr>
              <a:buNone/>
            </a:pPr>
            <a:r>
              <a:rPr lang="en-US" sz="2000" dirty="0"/>
              <a:t>6. The bishop has a primary responsibility to maintain ecclesiastical discipline in the diocese amongst clergy and laity in the manner and to the extent prescribed by law.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b="1" i="1" dirty="0"/>
              <a:t>Principle 41: Clerical discipleship</a:t>
            </a:r>
            <a:br>
              <a:rPr lang="en-CA" b="1" i="1" dirty="0"/>
            </a:br>
            <a:endParaRPr lang="en-CA" dirty="0"/>
          </a:p>
        </p:txBody>
      </p:sp>
      <p:sp>
        <p:nvSpPr>
          <p:cNvPr id="3" name="Content Placeholder 2"/>
          <p:cNvSpPr>
            <a:spLocks noGrp="1"/>
          </p:cNvSpPr>
          <p:nvPr>
            <p:ph idx="1"/>
          </p:nvPr>
        </p:nvSpPr>
        <p:spPr>
          <a:xfrm>
            <a:off x="251520" y="908720"/>
            <a:ext cx="8712968" cy="5832648"/>
          </a:xfrm>
        </p:spPr>
        <p:txBody>
          <a:bodyPr>
            <a:noAutofit/>
          </a:bodyPr>
          <a:lstStyle/>
          <a:p>
            <a:pPr>
              <a:buNone/>
            </a:pPr>
            <a:r>
              <a:rPr lang="en-US" sz="1800" dirty="0"/>
              <a:t>1. Clergy should fashion their ministry after the example of Jesus Christ.</a:t>
            </a:r>
          </a:p>
          <a:p>
            <a:pPr>
              <a:buNone/>
            </a:pPr>
            <a:r>
              <a:rPr lang="en-US" sz="1800" dirty="0"/>
              <a:t>2. Clergy should not act in any way or engage in any occupations, habits or recreations inconsistent with their sacred calling but should lead a disciplined way of life appropriate to their clerical state and office.</a:t>
            </a:r>
          </a:p>
          <a:p>
            <a:pPr>
              <a:buNone/>
            </a:pPr>
            <a:r>
              <a:rPr lang="en-US" sz="1800" dirty="0"/>
              <a:t>3. Clergy must be diligent in liturgical life, particularly in the celebration of the </a:t>
            </a:r>
            <a:r>
              <a:rPr lang="en-US" sz="1800" dirty="0" err="1"/>
              <a:t>eucharist</a:t>
            </a:r>
            <a:r>
              <a:rPr lang="en-US" sz="1800" dirty="0"/>
              <a:t>, apply themselves to personal prayer, self-examination and study, especially of holy scripture and other matters pertaining to </a:t>
            </a:r>
            <a:r>
              <a:rPr lang="en-CA" sz="1800" dirty="0"/>
              <a:t>ministerial duties.</a:t>
            </a:r>
          </a:p>
          <a:p>
            <a:pPr>
              <a:buNone/>
            </a:pPr>
            <a:r>
              <a:rPr lang="en-US" sz="1800" dirty="0"/>
              <a:t>4. Clergy must not engage in any secular employment or other occupation outside their ministry without consultation with, or as the case may be permission from, the diocesan bishop or other relevant church authority.</a:t>
            </a:r>
          </a:p>
          <a:p>
            <a:pPr>
              <a:buNone/>
            </a:pPr>
            <a:r>
              <a:rPr lang="en-US" sz="1800" dirty="0">
                <a:solidFill>
                  <a:schemeClr val="tx1">
                    <a:lumMod val="50000"/>
                    <a:lumOff val="50000"/>
                  </a:schemeClr>
                </a:solidFill>
              </a:rPr>
              <a:t>5. Clergy must reside within the territorial boundaries of or near the ecclesiastical unit to which they are assigned; absence is permitted only with the consent of the diocesan bishop or other designated authority.</a:t>
            </a:r>
          </a:p>
          <a:p>
            <a:pPr>
              <a:buNone/>
            </a:pPr>
            <a:r>
              <a:rPr lang="en-US" sz="1800" dirty="0"/>
              <a:t>6. Clergy of the diocese are subject to the jurisdiction of the diocesan bishop to the extent provided under the law.</a:t>
            </a:r>
          </a:p>
          <a:p>
            <a:pPr>
              <a:buNone/>
            </a:pPr>
            <a:r>
              <a:rPr lang="en-US" sz="1800" dirty="0"/>
              <a:t>7. Clergy must comply with the lawful and honest directions of their </a:t>
            </a:r>
            <a:r>
              <a:rPr lang="en-CA" sz="1800" dirty="0"/>
              <a:t>diocesan bishop.</a:t>
            </a:r>
          </a:p>
          <a:p>
            <a:pPr>
              <a:buNone/>
            </a:pPr>
            <a:r>
              <a:rPr lang="en-US" sz="1800" dirty="0"/>
              <a:t>8. Clergy should dress in such manner (a) as is suitable to the performance of their ministry; and (b) as may be a sign and mark of their calling both to those within their charge and to society at large.</a:t>
            </a:r>
            <a:endParaRPr lang="en-CA"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sz="3100" b="1" i="1" dirty="0"/>
              <a:t>Principle 43: The professional ethic of public ministry</a:t>
            </a:r>
            <a:br>
              <a:rPr lang="en-US" b="1" i="1" dirty="0"/>
            </a:br>
            <a:endParaRPr lang="en-CA" dirty="0"/>
          </a:p>
        </p:txBody>
      </p:sp>
      <p:sp>
        <p:nvSpPr>
          <p:cNvPr id="3" name="Content Placeholder 2"/>
          <p:cNvSpPr>
            <a:spLocks noGrp="1"/>
          </p:cNvSpPr>
          <p:nvPr>
            <p:ph idx="1"/>
          </p:nvPr>
        </p:nvSpPr>
        <p:spPr>
          <a:xfrm>
            <a:off x="323528" y="692696"/>
            <a:ext cx="8363272" cy="6048672"/>
          </a:xfrm>
        </p:spPr>
        <p:txBody>
          <a:bodyPr numCol="2" spcCol="180000">
            <a:noAutofit/>
          </a:bodyPr>
          <a:lstStyle/>
          <a:p>
            <a:pPr>
              <a:buNone/>
            </a:pPr>
            <a:r>
              <a:rPr lang="en-US" sz="1400" dirty="0"/>
              <a:t>1. In all professional matters, ministers are to maintain practices that (a) give glory to God; (b) advance the goals, peace and unity of the church; (c) nurture and strengthen the welfare of fellow ministers, the faithful and the public; (d) demonstrate honest, fair and sincere motives; and (e) share faith, hope and love with all people.</a:t>
            </a:r>
          </a:p>
          <a:p>
            <a:pPr>
              <a:buNone/>
            </a:pPr>
            <a:r>
              <a:rPr lang="en-US" sz="1400" dirty="0"/>
              <a:t>2. Ministers should (a) recognise, affirm and protect the uniqueness and dignity of those to whom they minister irrespective of race, </a:t>
            </a:r>
            <a:r>
              <a:rPr lang="en-CA" sz="1400" dirty="0"/>
              <a:t>colour</a:t>
            </a:r>
            <a:r>
              <a:rPr lang="en-US" sz="1400" dirty="0"/>
              <a:t>, </a:t>
            </a:r>
            <a:r>
              <a:rPr lang="en-CA" sz="1400" dirty="0"/>
              <a:t>ethnic or national origin, marital status, sex, sexual orientation, </a:t>
            </a:r>
            <a:r>
              <a:rPr lang="en-US" sz="1400" dirty="0"/>
              <a:t>disability or age; and (b) respect the autonomy of those to whom they minister including their ultimate freedom to act contrary to the beliefs, practices and opinions of the minister.</a:t>
            </a:r>
          </a:p>
          <a:p>
            <a:pPr>
              <a:buNone/>
            </a:pPr>
            <a:r>
              <a:rPr lang="en-US" sz="1400" dirty="0"/>
              <a:t>3. Ministers are to act in such a manner as to (a) uphold and enhance the </a:t>
            </a:r>
            <a:r>
              <a:rPr lang="en-CA" sz="1400" dirty="0"/>
              <a:t>honour</a:t>
            </a:r>
            <a:r>
              <a:rPr lang="en-US" sz="1400" dirty="0"/>
              <a:t>, integrity, morality, dignity, reputation and sacramentality of the ministry; and (b) maintain professional competency throughout their calling and limit their ministries to those activities and responsibilities for which they are duly qualified.</a:t>
            </a:r>
          </a:p>
          <a:p>
            <a:pPr>
              <a:buNone/>
            </a:pPr>
            <a:r>
              <a:rPr lang="en-US" sz="1400" dirty="0"/>
              <a:t>4. Ministers must ensure that no action or omission on their part or within their sphere of responsibility is detrimental to the well-being of another, and must not use their positions to further their own private interests or </a:t>
            </a:r>
            <a:r>
              <a:rPr lang="en-CA" sz="1400" dirty="0"/>
              <a:t>benefit.</a:t>
            </a:r>
          </a:p>
          <a:p>
            <a:pPr>
              <a:buNone/>
            </a:pPr>
            <a:r>
              <a:rPr lang="en-US" sz="1400" dirty="0"/>
              <a:t>5. Ministers must (a) behave at all times so as to deserve, retain and justify the trust and confidence of the church and of the public; and (b) deal with the affairs of the faithful and public sympathetically, effectively, promptly, rationally, and without bias.</a:t>
            </a:r>
          </a:p>
          <a:p>
            <a:pPr>
              <a:buNone/>
            </a:pPr>
            <a:r>
              <a:rPr lang="en-US" sz="1400" dirty="0"/>
              <a:t>6. Ministers are accountable to their church and must not act arbitrarily but must give reasons for their decisions to those affected by them. They must be as open as possible in their dealings with fellow ministers, the faithful and the public, refusing to give information only when this is required by an obligation of confidentiality.</a:t>
            </a:r>
          </a:p>
          <a:p>
            <a:pPr indent="-324000">
              <a:buNone/>
            </a:pPr>
            <a:r>
              <a:rPr lang="en-US" sz="1400" dirty="0"/>
              <a:t>7. Ministers must give accurate and truthful information at all times correcting any inadvertent error at the earliest opportunity. They must not knowingly mislead any church authority, or any member of the faithful or of the public; nor should they seek to frustrate or otherwise obstruct synodical or any other lawful church process.</a:t>
            </a:r>
          </a:p>
          <a:p>
            <a:pPr>
              <a:buNone/>
            </a:pPr>
            <a:r>
              <a:rPr lang="en-US" sz="1400" dirty="0"/>
              <a:t>8. Ministry should be exercised in a nutritive and integrative way, never to exploit, manipulate, or compete, but cultivating Christian virtues and fruits of the spirit: love, joy, peace, patience, kindness, goodness, </a:t>
            </a:r>
            <a:r>
              <a:rPr lang="en-CA" sz="1400" dirty="0"/>
              <a:t>faithfulness, gentleness, and self-control.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en-US" sz="3200" b="1" i="1" dirty="0"/>
              <a:t>Principle 45: Professional and personal relationships</a:t>
            </a:r>
            <a:br>
              <a:rPr lang="en-US" sz="3200" b="1" i="1" dirty="0"/>
            </a:br>
            <a:endParaRPr lang="en-CA" sz="3200" dirty="0"/>
          </a:p>
        </p:txBody>
      </p:sp>
      <p:sp>
        <p:nvSpPr>
          <p:cNvPr id="3" name="Content Placeholder 2"/>
          <p:cNvSpPr>
            <a:spLocks noGrp="1"/>
          </p:cNvSpPr>
          <p:nvPr>
            <p:ph idx="1"/>
          </p:nvPr>
        </p:nvSpPr>
        <p:spPr>
          <a:xfrm>
            <a:off x="457200" y="1124744"/>
            <a:ext cx="8229600" cy="5400600"/>
          </a:xfrm>
        </p:spPr>
        <p:txBody>
          <a:bodyPr numCol="2" spcCol="180000">
            <a:normAutofit fontScale="55000" lnSpcReduction="20000"/>
          </a:bodyPr>
          <a:lstStyle/>
          <a:p>
            <a:pPr>
              <a:buNone/>
            </a:pPr>
            <a:r>
              <a:rPr lang="en-US" dirty="0"/>
              <a:t>1. Ministers should (a) affirm and encourage the discipleship and ministry of all the faithful; (b) respect legitimate diversity of opinion and custom amongst the faithful; (c) promote collaborative ministry across church life and activity; and (d) foster vocations assisting people to discern and </a:t>
            </a:r>
            <a:r>
              <a:rPr lang="en-CA" dirty="0"/>
              <a:t>fulfil their own vocations.</a:t>
            </a:r>
          </a:p>
          <a:p>
            <a:pPr>
              <a:buNone/>
            </a:pPr>
            <a:r>
              <a:rPr lang="en-US" dirty="0"/>
              <a:t>2. Ministers must maintain appropriate professional boundaries at all times within the relationships encountered in the lawful exercise of ministry, including physical, sexual, emotional and psychological boundaries.</a:t>
            </a:r>
          </a:p>
          <a:p>
            <a:pPr>
              <a:buNone/>
            </a:pPr>
            <a:r>
              <a:rPr lang="en-US" dirty="0"/>
              <a:t>3. Ministers should be aware of and avoid possible risks of dependency, manipulation, competitiveness and collusion in professional </a:t>
            </a:r>
            <a:r>
              <a:rPr lang="en-CA" dirty="0"/>
              <a:t>relationships. </a:t>
            </a:r>
          </a:p>
          <a:p>
            <a:pPr>
              <a:buNone/>
            </a:pPr>
            <a:r>
              <a:rPr lang="en-US" dirty="0"/>
              <a:t>4. Ministers must display professional courtesy towards ministerial colleagues, must not initiate or engage in malicious talk about them, and </a:t>
            </a:r>
            <a:r>
              <a:rPr lang="en-CA" dirty="0"/>
              <a:t>must respect confidences.</a:t>
            </a:r>
          </a:p>
          <a:p>
            <a:pPr>
              <a:buNone/>
            </a:pPr>
            <a:r>
              <a:rPr lang="en-US" dirty="0"/>
              <a:t>5. Ministers must be willing to serve with colleagues regardless of personal or theological differences unless otherwise permitted by lawful </a:t>
            </a:r>
            <a:r>
              <a:rPr lang="en-CA" dirty="0"/>
              <a:t>authority.</a:t>
            </a:r>
          </a:p>
          <a:p>
            <a:pPr>
              <a:buNone/>
            </a:pPr>
            <a:r>
              <a:rPr lang="en-US" dirty="0"/>
              <a:t>6. Ministers should respect the integrity of the ministry entrusted to others, in accordance with lawful authority.</a:t>
            </a:r>
          </a:p>
          <a:p>
            <a:pPr>
              <a:buNone/>
            </a:pPr>
            <a:r>
              <a:rPr lang="en-US" dirty="0"/>
              <a:t>7. Ministers should be understanding of the shortcomings of colleagues and seek to give support and help to them when needed. If ministers become aware of any inadequacy in themselves or in a colleague, the help of the wider church should be sought. Ministers, in the context of their own knowledge and experience, should assist fellow ministers to develop their own ministerial competence.</a:t>
            </a: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en-CA" sz="3200" b="1" i="1" dirty="0"/>
              <a:t>Principle 53: Doctrinal discipline</a:t>
            </a:r>
            <a:br>
              <a:rPr lang="en-CA" sz="3200" b="1" i="1" dirty="0"/>
            </a:br>
            <a:endParaRPr lang="en-CA" sz="3200" dirty="0"/>
          </a:p>
        </p:txBody>
      </p:sp>
      <p:sp>
        <p:nvSpPr>
          <p:cNvPr id="3" name="Content Placeholder 2"/>
          <p:cNvSpPr>
            <a:spLocks noGrp="1"/>
          </p:cNvSpPr>
          <p:nvPr>
            <p:ph idx="1"/>
          </p:nvPr>
        </p:nvSpPr>
        <p:spPr>
          <a:xfrm>
            <a:off x="323528" y="1052736"/>
            <a:ext cx="8568952" cy="5328592"/>
          </a:xfrm>
        </p:spPr>
        <p:txBody>
          <a:bodyPr numCol="2" spcCol="180000">
            <a:normAutofit/>
          </a:bodyPr>
          <a:lstStyle/>
          <a:p>
            <a:pPr>
              <a:buNone/>
            </a:pPr>
            <a:r>
              <a:rPr lang="en-US" sz="1600" dirty="0"/>
              <a:t>1. The church has authority in controversies of faith.</a:t>
            </a:r>
          </a:p>
          <a:p>
            <a:pPr>
              <a:buNone/>
            </a:pPr>
            <a:r>
              <a:rPr lang="en-US" sz="1600" dirty="0"/>
              <a:t>2. At ordination and consecration candidates must subscribe, assent or otherwise affirm publicly their belief in or loyalty to the doctrine of their </a:t>
            </a:r>
            <a:r>
              <a:rPr lang="en-CA" sz="1600" dirty="0"/>
              <a:t>church.</a:t>
            </a:r>
          </a:p>
          <a:p>
            <a:pPr>
              <a:buNone/>
            </a:pPr>
            <a:r>
              <a:rPr lang="en-US" sz="1600" dirty="0"/>
              <a:t>3. Ordained ministers may be required to subscribe to the doctrine of their church on admission to an office or other appointment.</a:t>
            </a:r>
          </a:p>
          <a:p>
            <a:pPr>
              <a:buNone/>
            </a:pPr>
            <a:r>
              <a:rPr lang="en-US" sz="1600" dirty="0"/>
              <a:t>4. Lay ministers or lay officers may be required to subscribe to the doctrine of their church to the extent prescribed by law.</a:t>
            </a:r>
          </a:p>
          <a:p>
            <a:pPr>
              <a:buNone/>
            </a:pPr>
            <a:r>
              <a:rPr lang="en-US" sz="1600" dirty="0"/>
              <a:t>5. The width of permissible theological opinion in a church is determined (a) legislatively, by its central assembly; (b) executively, by its bishops, individually or collectively; and (c) judicially, by its courts and </a:t>
            </a:r>
            <a:r>
              <a:rPr lang="en-CA" sz="1600" dirty="0"/>
              <a:t>tribunals.</a:t>
            </a:r>
          </a:p>
          <a:p>
            <a:pPr>
              <a:buNone/>
            </a:pPr>
            <a:r>
              <a:rPr lang="en-US" sz="1600" dirty="0"/>
              <a:t>6. The bishop has a special responsibility to guard and uphold sound and </a:t>
            </a:r>
            <a:r>
              <a:rPr lang="en-CA" sz="1600" dirty="0"/>
              <a:t>wholesome doctrine.</a:t>
            </a:r>
          </a:p>
          <a:p>
            <a:pPr>
              <a:buNone/>
            </a:pPr>
            <a:endParaRPr lang="en-US" sz="1600" dirty="0"/>
          </a:p>
          <a:p>
            <a:pPr>
              <a:buNone/>
            </a:pPr>
            <a:r>
              <a:rPr lang="en-US" sz="1600" dirty="0"/>
              <a:t>7. Ministers must not teach, preach, publish or profess doctrine or belief incompatible with that of their own church.</a:t>
            </a:r>
          </a:p>
          <a:p>
            <a:pPr>
              <a:buNone/>
            </a:pPr>
            <a:r>
              <a:rPr lang="en-US" sz="1600" dirty="0"/>
              <a:t>8. A person who engages in unlawful doctrinal dissent may be subject to disciplinary process in church courts or tribunals in the manner and to the extent provided by law.</a:t>
            </a:r>
          </a:p>
          <a:p>
            <a:pPr>
              <a:buNone/>
            </a:pPr>
            <a:r>
              <a:rPr lang="en-US" sz="1600" dirty="0"/>
              <a:t>9. The courts and tribunals of a church do not declare true doctrine or create new doctrine but only state what the law is with regard to </a:t>
            </a:r>
            <a:r>
              <a:rPr lang="en-CA" sz="1600" dirty="0"/>
              <a:t>doctrine.</a:t>
            </a:r>
          </a:p>
          <a:p>
            <a:pPr>
              <a:buNone/>
            </a:pPr>
            <a:r>
              <a:rPr lang="en-US" sz="1600" dirty="0"/>
              <a:t>10. The interpretation of the standards and formularies of, and all questions of faith and doctrine arising in, a church shall be  determined within that church save to the extent that its law permits reference for the purpose of consultation or determination of such matters to a body external to </a:t>
            </a:r>
            <a:r>
              <a:rPr lang="en-CA" sz="1600" dirty="0"/>
              <a:t>that church.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i="1" dirty="0"/>
              <a:t>Principle 60: Liturgical discipline</a:t>
            </a:r>
            <a:br>
              <a:rPr lang="en-CA" sz="3200" b="1" i="1" dirty="0"/>
            </a:br>
            <a:endParaRPr lang="en-CA" sz="3200" dirty="0"/>
          </a:p>
        </p:txBody>
      </p:sp>
      <p:sp>
        <p:nvSpPr>
          <p:cNvPr id="3" name="Content Placeholder 2"/>
          <p:cNvSpPr>
            <a:spLocks noGrp="1"/>
          </p:cNvSpPr>
          <p:nvPr>
            <p:ph idx="1"/>
          </p:nvPr>
        </p:nvSpPr>
        <p:spPr>
          <a:xfrm>
            <a:off x="457200" y="1196752"/>
            <a:ext cx="8229600" cy="5400600"/>
          </a:xfrm>
        </p:spPr>
        <p:txBody>
          <a:bodyPr numCol="2" spcCol="180000">
            <a:normAutofit fontScale="62500" lnSpcReduction="20000"/>
          </a:bodyPr>
          <a:lstStyle/>
          <a:p>
            <a:pPr>
              <a:buNone/>
            </a:pPr>
            <a:r>
              <a:rPr lang="en-US" dirty="0"/>
              <a:t>1. The bishop has authority to order liturgy and public worship within the </a:t>
            </a:r>
            <a:r>
              <a:rPr lang="en-CA" dirty="0"/>
              <a:t>diocese.</a:t>
            </a:r>
          </a:p>
          <a:p>
            <a:pPr>
              <a:buNone/>
            </a:pPr>
            <a:r>
              <a:rPr lang="en-US" dirty="0"/>
              <a:t>2. The bishop or other designated authority is competent to restrain or prohibit in the conduct of liturgy and public worship any significant practice or grave irregularity not provided for in service books or permitted by other lawful authority.</a:t>
            </a:r>
          </a:p>
          <a:p>
            <a:pPr>
              <a:buNone/>
            </a:pPr>
            <a:r>
              <a:rPr lang="en-US" dirty="0"/>
              <a:t>3. Church members should submit themselves in all matters ritual and ceremonial, to the authoritative  judgements of their church.</a:t>
            </a:r>
          </a:p>
          <a:p>
            <a:pPr>
              <a:buNone/>
            </a:pPr>
            <a:r>
              <a:rPr lang="en-US" dirty="0"/>
              <a:t>4. Ministers must in the administration of liturgy and public worship comply with church discipline and observe the forms of service </a:t>
            </a:r>
            <a:r>
              <a:rPr lang="en-US" dirty="0" err="1"/>
              <a:t>authorised</a:t>
            </a:r>
            <a:r>
              <a:rPr lang="en-US" dirty="0"/>
              <a:t> for use in their church, so as to ensure a reverent, regular and careful ordering of divine worship.</a:t>
            </a:r>
          </a:p>
          <a:p>
            <a:pPr>
              <a:buNone/>
            </a:pPr>
            <a:r>
              <a:rPr lang="en-US" dirty="0"/>
              <a:t>5. Disputes concerning liturgy and public worship shall be determined within a church save to the extent that its law permits reference for the purpose of consultation or determination of such matters to a body </a:t>
            </a:r>
            <a:r>
              <a:rPr lang="en-CA" dirty="0"/>
              <a:t>external to that church.</a:t>
            </a:r>
          </a:p>
          <a:p>
            <a:pPr>
              <a:buNone/>
            </a:pPr>
            <a:r>
              <a:rPr lang="en-US" dirty="0"/>
              <a:t>6. Any minister who fails to provide public worship, to administer the sacraments, or to use lawful liturgical ritual or ceremonial, according to the order and use of a church, may be the subject of disciplinary proceedings in its courts or tribunals.</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Anglican Way</a:t>
            </a:r>
          </a:p>
        </p:txBody>
      </p:sp>
      <p:sp>
        <p:nvSpPr>
          <p:cNvPr id="3" name="Content Placeholder 2"/>
          <p:cNvSpPr>
            <a:spLocks noGrp="1"/>
          </p:cNvSpPr>
          <p:nvPr>
            <p:ph idx="1"/>
          </p:nvPr>
        </p:nvSpPr>
        <p:spPr/>
        <p:txBody>
          <a:bodyPr/>
          <a:lstStyle/>
          <a:p>
            <a:pPr>
              <a:buNone/>
            </a:pPr>
            <a:r>
              <a:rPr lang="en-CA" dirty="0"/>
              <a:t>“The Anglican Way: Signposts on a Common Journey” </a:t>
            </a:r>
            <a:r>
              <a:rPr lang="en-CA" sz="2000" dirty="0"/>
              <a:t>TEAC, 2007</a:t>
            </a:r>
            <a:endParaRPr lang="en-CA" dirty="0"/>
          </a:p>
          <a:p>
            <a:endParaRPr lang="en-CA" dirty="0"/>
          </a:p>
          <a:p>
            <a:pPr>
              <a:buNone/>
            </a:pPr>
            <a:r>
              <a:rPr lang="en-CA" dirty="0">
                <a:solidFill>
                  <a:schemeClr val="accent1">
                    <a:lumMod val="50000"/>
                  </a:schemeClr>
                </a:solidFill>
              </a:rPr>
              <a:t>Formed by Scripture</a:t>
            </a:r>
          </a:p>
          <a:p>
            <a:pPr>
              <a:buNone/>
            </a:pPr>
            <a:r>
              <a:rPr lang="en-CA" dirty="0">
                <a:solidFill>
                  <a:schemeClr val="accent1">
                    <a:lumMod val="50000"/>
                  </a:schemeClr>
                </a:solidFill>
              </a:rPr>
              <a:t>	Shaped through Worship</a:t>
            </a:r>
          </a:p>
          <a:p>
            <a:pPr>
              <a:buNone/>
            </a:pPr>
            <a:r>
              <a:rPr lang="en-CA" dirty="0">
                <a:solidFill>
                  <a:schemeClr val="accent1">
                    <a:lumMod val="50000"/>
                  </a:schemeClr>
                </a:solidFill>
              </a:rPr>
              <a:t>		Ordered for Communion</a:t>
            </a:r>
          </a:p>
          <a:p>
            <a:pPr>
              <a:buNone/>
            </a:pPr>
            <a:r>
              <a:rPr lang="en-CA" dirty="0">
                <a:solidFill>
                  <a:schemeClr val="accent1">
                    <a:lumMod val="50000"/>
                  </a:schemeClr>
                </a:solidFill>
              </a:rPr>
              <a:t>			Directed by God’s Mission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a:bodyPr>
          <a:lstStyle/>
          <a:p>
            <a:r>
              <a:rPr lang="en-CA" i="1" dirty="0"/>
              <a:t>The Principles of Canon Law </a:t>
            </a:r>
            <a:r>
              <a:rPr lang="en-CA" dirty="0"/>
              <a:t>– </a:t>
            </a:r>
          </a:p>
          <a:p>
            <a:pPr lvl="1"/>
            <a:r>
              <a:rPr lang="en-CA" dirty="0"/>
              <a:t>an analysis of the legal framework of churches within the Anglican Communion</a:t>
            </a:r>
          </a:p>
          <a:p>
            <a:pPr lvl="1"/>
            <a:r>
              <a:rPr lang="en-CA" dirty="0" err="1"/>
              <a:t>Identitfy</a:t>
            </a:r>
            <a:r>
              <a:rPr lang="en-CA" dirty="0"/>
              <a:t> commonalities and </a:t>
            </a:r>
            <a:r>
              <a:rPr lang="en-CA" i="1" dirty="0"/>
              <a:t>principles</a:t>
            </a:r>
            <a:r>
              <a:rPr lang="en-CA" dirty="0"/>
              <a:t> not the wording of particular </a:t>
            </a:r>
            <a:r>
              <a:rPr lang="en-CA" i="1" dirty="0"/>
              <a:t>laws</a:t>
            </a:r>
          </a:p>
          <a:p>
            <a:pPr lvl="1"/>
            <a:r>
              <a:rPr lang="en-CA" dirty="0"/>
              <a:t>Differences in context, expectation, process, priorities among the several provinces</a:t>
            </a:r>
          </a:p>
          <a:p>
            <a:pPr>
              <a:buNone/>
            </a:pPr>
            <a:r>
              <a:rPr lang="en-US" dirty="0"/>
              <a:t>“These Principles are by their nature </a:t>
            </a:r>
            <a:r>
              <a:rPr lang="en-US" i="1" dirty="0"/>
              <a:t>organic</a:t>
            </a:r>
            <a:r>
              <a:rPr lang="en-US" dirty="0"/>
              <a:t> and </a:t>
            </a:r>
            <a:r>
              <a:rPr lang="en-US" i="1" dirty="0"/>
              <a:t>open to development </a:t>
            </a:r>
            <a:r>
              <a:rPr lang="en-US" dirty="0"/>
              <a:t>and refinement.”</a:t>
            </a:r>
            <a:endParaRPr lang="en-CA" dirty="0"/>
          </a:p>
          <a:p>
            <a:pPr lvl="1">
              <a:buNone/>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Background</a:t>
            </a:r>
          </a:p>
        </p:txBody>
      </p:sp>
      <p:sp>
        <p:nvSpPr>
          <p:cNvPr id="3" name="Content Placeholder 2"/>
          <p:cNvSpPr>
            <a:spLocks noGrp="1"/>
          </p:cNvSpPr>
          <p:nvPr>
            <p:ph idx="1"/>
          </p:nvPr>
        </p:nvSpPr>
        <p:spPr>
          <a:xfrm>
            <a:off x="457200" y="1196752"/>
            <a:ext cx="8229600" cy="5400600"/>
          </a:xfrm>
        </p:spPr>
        <p:txBody>
          <a:bodyPr>
            <a:noAutofit/>
          </a:bodyPr>
          <a:lstStyle/>
          <a:p>
            <a:pPr>
              <a:buNone/>
            </a:pPr>
            <a:r>
              <a:rPr lang="en-CA" sz="1800" dirty="0"/>
              <a:t>Initially 30 lawyers representing 17 Provinces met, then small group drafted report</a:t>
            </a:r>
          </a:p>
          <a:p>
            <a:pPr>
              <a:buNone/>
            </a:pPr>
            <a:r>
              <a:rPr lang="en-CA" sz="1800" dirty="0"/>
              <a:t>Drawing of work of canonist Professor Norman Doe, Cardiff University</a:t>
            </a:r>
          </a:p>
          <a:p>
            <a:r>
              <a:rPr lang="en-CA" sz="1800" b="1" dirty="0"/>
              <a:t>Miss Philippa Amable,</a:t>
            </a:r>
          </a:p>
          <a:p>
            <a:pPr lvl="1"/>
            <a:r>
              <a:rPr lang="en-US" sz="1400" dirty="0"/>
              <a:t>Chancellor of the Diocese of Ho, Province of Ghana</a:t>
            </a:r>
          </a:p>
          <a:p>
            <a:r>
              <a:rPr lang="en-CA" sz="1800" b="1" dirty="0"/>
              <a:t>Mr David Booth Beers,</a:t>
            </a:r>
          </a:p>
          <a:p>
            <a:pPr lvl="1"/>
            <a:r>
              <a:rPr lang="en-US" sz="1400" dirty="0"/>
              <a:t>Chancellor to the Presiding Bishop, Episcopal Church, United States</a:t>
            </a:r>
          </a:p>
          <a:p>
            <a:r>
              <a:rPr lang="en-CA" sz="1800" b="1" dirty="0"/>
              <a:t>Mr Robert Falby,</a:t>
            </a:r>
          </a:p>
          <a:p>
            <a:pPr lvl="1"/>
            <a:r>
              <a:rPr lang="en-US" sz="1400" dirty="0"/>
              <a:t>Chancellor of the Diocese of Toronto, Anglican Church of Canada</a:t>
            </a:r>
          </a:p>
          <a:p>
            <a:r>
              <a:rPr lang="en-CA" sz="1800" b="1" dirty="0"/>
              <a:t>Mr Bernard Georges,</a:t>
            </a:r>
          </a:p>
          <a:p>
            <a:pPr lvl="1"/>
            <a:r>
              <a:rPr lang="en-US" sz="1400" dirty="0"/>
              <a:t>Chancellor of the Province of the Indian Ocean</a:t>
            </a:r>
          </a:p>
          <a:p>
            <a:r>
              <a:rPr lang="en-CA" sz="1800" b="1" dirty="0"/>
              <a:t>Mrs Rubie Nottage,</a:t>
            </a:r>
          </a:p>
          <a:p>
            <a:pPr lvl="1"/>
            <a:r>
              <a:rPr lang="en-US" sz="1400" dirty="0"/>
              <a:t>Chancellor of the West Indies</a:t>
            </a:r>
          </a:p>
          <a:p>
            <a:r>
              <a:rPr lang="en-CA" sz="1800" b="1" dirty="0"/>
              <a:t>Canon John Rees,</a:t>
            </a:r>
          </a:p>
          <a:p>
            <a:pPr lvl="1"/>
            <a:r>
              <a:rPr lang="en-US" sz="1400" dirty="0"/>
              <a:t>Registrar of the Province of Canterbury, Church of England</a:t>
            </a:r>
          </a:p>
          <a:p>
            <a:r>
              <a:rPr lang="en-CA" sz="1800" b="1" dirty="0"/>
              <a:t>Miss Fung-Yi Wong,</a:t>
            </a:r>
          </a:p>
          <a:p>
            <a:pPr lvl="1"/>
            <a:r>
              <a:rPr lang="en-US" sz="1400" dirty="0"/>
              <a:t>Provincial Registrar of the Province of Hong Kong</a:t>
            </a:r>
          </a:p>
          <a:p>
            <a:r>
              <a:rPr lang="en-CA" sz="1800" b="1" dirty="0"/>
              <a:t>Canon Dr Gregory Cameron, </a:t>
            </a:r>
            <a:r>
              <a:rPr lang="en-CA" sz="1400" dirty="0"/>
              <a:t>secretary</a:t>
            </a:r>
          </a:p>
          <a:p>
            <a:pPr lvl="1"/>
            <a:r>
              <a:rPr lang="en-CA" sz="1400" dirty="0"/>
              <a:t>Secretary-General of the Anglican Communion (now Bp of St Asaph, Wales)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CA" sz="3200" dirty="0"/>
              <a:t>Principles of Canon Law</a:t>
            </a:r>
          </a:p>
        </p:txBody>
      </p:sp>
      <p:sp>
        <p:nvSpPr>
          <p:cNvPr id="3" name="Content Placeholder 2"/>
          <p:cNvSpPr>
            <a:spLocks noGrp="1"/>
          </p:cNvSpPr>
          <p:nvPr>
            <p:ph idx="1"/>
          </p:nvPr>
        </p:nvSpPr>
        <p:spPr>
          <a:xfrm>
            <a:off x="457200" y="1124744"/>
            <a:ext cx="8229600" cy="5400600"/>
          </a:xfrm>
        </p:spPr>
        <p:txBody>
          <a:bodyPr>
            <a:normAutofit fontScale="92500" lnSpcReduction="10000"/>
          </a:bodyPr>
          <a:lstStyle/>
          <a:p>
            <a:r>
              <a:rPr lang="en-CA" dirty="0"/>
              <a:t>The table of contents gives scope of canon law:</a:t>
            </a:r>
          </a:p>
          <a:p>
            <a:pPr lvl="1"/>
            <a:r>
              <a:rPr lang="en-CA" b="1" dirty="0"/>
              <a:t>Church Order</a:t>
            </a:r>
            <a:r>
              <a:rPr lang="en-CA" dirty="0"/>
              <a:t> </a:t>
            </a:r>
            <a:r>
              <a:rPr lang="en-CA" sz="2400" i="1" dirty="0"/>
              <a:t>(principles #1-9)</a:t>
            </a:r>
            <a:endParaRPr lang="en-CA" i="1" dirty="0"/>
          </a:p>
          <a:p>
            <a:pPr lvl="1"/>
            <a:r>
              <a:rPr lang="en-CA" b="1" dirty="0"/>
              <a:t>The Anglican Communion </a:t>
            </a:r>
            <a:r>
              <a:rPr lang="en-CA" sz="2400" i="1" dirty="0"/>
              <a:t>(#10-14)</a:t>
            </a:r>
            <a:endParaRPr lang="en-CA" i="1" dirty="0"/>
          </a:p>
          <a:p>
            <a:pPr lvl="1"/>
            <a:r>
              <a:rPr lang="en-CA" b="1" dirty="0"/>
              <a:t>Ecclesiastical Government </a:t>
            </a:r>
            <a:r>
              <a:rPr lang="en-CA" sz="2400" i="1" dirty="0"/>
              <a:t>(#15-24)</a:t>
            </a:r>
            <a:endParaRPr lang="en-CA" i="1" dirty="0"/>
          </a:p>
          <a:p>
            <a:pPr lvl="1"/>
            <a:r>
              <a:rPr lang="en-CA" b="1" dirty="0"/>
              <a:t>Ministry</a:t>
            </a:r>
            <a:r>
              <a:rPr lang="en-CA" dirty="0"/>
              <a:t> </a:t>
            </a:r>
            <a:r>
              <a:rPr lang="en-CA" sz="2400" i="1" dirty="0"/>
              <a:t>(#25-47)</a:t>
            </a:r>
            <a:endParaRPr lang="en-CA" i="1" dirty="0"/>
          </a:p>
          <a:p>
            <a:pPr lvl="1"/>
            <a:r>
              <a:rPr lang="en-CA" b="1" dirty="0"/>
              <a:t>Doctrine and Liturgy </a:t>
            </a:r>
            <a:r>
              <a:rPr lang="en-CA" sz="2400" i="1" dirty="0"/>
              <a:t>(#48-60)</a:t>
            </a:r>
            <a:endParaRPr lang="en-CA" i="1" dirty="0"/>
          </a:p>
          <a:p>
            <a:pPr lvl="1"/>
            <a:r>
              <a:rPr lang="en-CA" b="1" dirty="0"/>
              <a:t>Ecclesiastical Rites </a:t>
            </a:r>
            <a:r>
              <a:rPr lang="en-CA" sz="2400" i="1" dirty="0"/>
              <a:t>(#61-79)</a:t>
            </a:r>
            <a:endParaRPr lang="en-CA" i="1" dirty="0"/>
          </a:p>
          <a:p>
            <a:pPr lvl="1"/>
            <a:r>
              <a:rPr lang="en-CA" b="1" dirty="0"/>
              <a:t>Church Property </a:t>
            </a:r>
            <a:r>
              <a:rPr lang="en-CA" sz="2400" i="1" dirty="0"/>
              <a:t>(#80-92)</a:t>
            </a:r>
            <a:endParaRPr lang="en-CA" i="1" dirty="0"/>
          </a:p>
          <a:p>
            <a:pPr lvl="1"/>
            <a:r>
              <a:rPr lang="en-CA" b="1" dirty="0"/>
              <a:t>Ecumenical Relations </a:t>
            </a:r>
            <a:r>
              <a:rPr lang="en-CA" sz="2400" i="1" dirty="0"/>
              <a:t>(#93-100)</a:t>
            </a:r>
            <a:endParaRPr lang="en-CA" i="1" dirty="0"/>
          </a:p>
          <a:p>
            <a:r>
              <a:rPr lang="en-CA" sz="2600" dirty="0"/>
              <a:t>We will look at:</a:t>
            </a:r>
          </a:p>
          <a:p>
            <a:pPr lvl="1">
              <a:buNone/>
            </a:pPr>
            <a:r>
              <a:rPr lang="en-CA" dirty="0"/>
              <a:t> 	#1-7 more closely</a:t>
            </a:r>
          </a:p>
          <a:p>
            <a:pPr lvl="1">
              <a:buNone/>
            </a:pPr>
            <a:r>
              <a:rPr lang="en-CA" dirty="0"/>
              <a:t>			and  #24, 37, 41, 43, 45, 53, 60 briefly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Chancellors</a:t>
            </a:r>
          </a:p>
        </p:txBody>
      </p:sp>
      <p:sp>
        <p:nvSpPr>
          <p:cNvPr id="3" name="Content Placeholder 2"/>
          <p:cNvSpPr>
            <a:spLocks noGrp="1"/>
          </p:cNvSpPr>
          <p:nvPr>
            <p:ph idx="1"/>
          </p:nvPr>
        </p:nvSpPr>
        <p:spPr/>
        <p:txBody>
          <a:bodyPr/>
          <a:lstStyle/>
          <a:p>
            <a:r>
              <a:rPr lang="en-CA" dirty="0"/>
              <a:t>Role of the Chancellor (or equivalent) discussed later in the session</a:t>
            </a:r>
          </a:p>
          <a:p>
            <a:endParaRPr lang="en-CA" dirty="0"/>
          </a:p>
          <a:p>
            <a:r>
              <a:rPr lang="en-CA" dirty="0"/>
              <a:t>An observation from Canada :</a:t>
            </a:r>
          </a:p>
          <a:p>
            <a:pPr lvl="1"/>
            <a:r>
              <a:rPr lang="en-CA" dirty="0"/>
              <a:t> until the mid-80’s, bishops primarily called their chancellor about property issues</a:t>
            </a:r>
          </a:p>
          <a:p>
            <a:pPr lvl="1"/>
            <a:r>
              <a:rPr lang="en-CA" dirty="0"/>
              <a:t>by 1990’s most calls about personnel issues</a:t>
            </a:r>
          </a:p>
          <a:p>
            <a:pPr lvl="2"/>
            <a:r>
              <a:rPr lang="en-CA" dirty="0"/>
              <a:t>Except for ACNA/ </a:t>
            </a:r>
            <a:r>
              <a:rPr lang="en-CA" dirty="0" err="1"/>
              <a:t>ANiC</a:t>
            </a:r>
            <a:r>
              <a:rPr lang="en-CA" dirty="0"/>
              <a:t> breakaway property suits.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Principle 1: Law in ecclesial society</a:t>
            </a:r>
            <a:br>
              <a:rPr lang="en-US" b="1" i="1" dirty="0"/>
            </a:br>
            <a:endParaRPr lang="en-CA" dirty="0"/>
          </a:p>
        </p:txBody>
      </p:sp>
      <p:sp>
        <p:nvSpPr>
          <p:cNvPr id="3" name="Content Placeholder 2"/>
          <p:cNvSpPr>
            <a:spLocks noGrp="1"/>
          </p:cNvSpPr>
          <p:nvPr>
            <p:ph idx="1"/>
          </p:nvPr>
        </p:nvSpPr>
        <p:spPr/>
        <p:txBody>
          <a:bodyPr/>
          <a:lstStyle/>
          <a:p>
            <a:pPr marL="514350" indent="-514350">
              <a:buAutoNum type="arabicPeriod"/>
            </a:pPr>
            <a:r>
              <a:rPr lang="en-US" dirty="0"/>
              <a:t>Law exists to assist a church in its mission and witness to Jesus Christ.</a:t>
            </a:r>
          </a:p>
          <a:p>
            <a:pPr marL="514350" indent="-514350">
              <a:buNone/>
            </a:pPr>
            <a:endParaRPr lang="en-US" dirty="0"/>
          </a:p>
          <a:p>
            <a:pPr>
              <a:buNone/>
            </a:pPr>
            <a:r>
              <a:rPr lang="en-US" dirty="0"/>
              <a:t>2. A church needs within it laws to order, and so facilitate, its public life and to regulate its own affairs for the common good.</a:t>
            </a:r>
          </a:p>
          <a:p>
            <a:pPr>
              <a:buNone/>
            </a:pPr>
            <a:endParaRPr lang="en-US" dirty="0"/>
          </a:p>
          <a:p>
            <a:pPr>
              <a:buNone/>
            </a:pPr>
            <a:r>
              <a:rPr lang="en-US" dirty="0"/>
              <a:t>3. Law is not an end in itself.</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Principle</a:t>
            </a:r>
            <a:r>
              <a:rPr lang="en-US" b="1" i="1" dirty="0"/>
              <a:t> </a:t>
            </a:r>
            <a:r>
              <a:rPr lang="en-US" sz="3600" b="1" i="1" dirty="0"/>
              <a:t>2: Law as servant</a:t>
            </a:r>
            <a:br>
              <a:rPr lang="en-US" sz="3600" b="1" i="1" dirty="0"/>
            </a:br>
            <a:endParaRPr lang="en-CA" sz="3600" dirty="0"/>
          </a:p>
        </p:txBody>
      </p:sp>
      <p:sp>
        <p:nvSpPr>
          <p:cNvPr id="3" name="Content Placeholder 2"/>
          <p:cNvSpPr>
            <a:spLocks noGrp="1"/>
          </p:cNvSpPr>
          <p:nvPr>
            <p:ph idx="1"/>
          </p:nvPr>
        </p:nvSpPr>
        <p:spPr>
          <a:xfrm>
            <a:off x="457200" y="1340768"/>
            <a:ext cx="8363272" cy="5112568"/>
          </a:xfrm>
        </p:spPr>
        <p:txBody>
          <a:bodyPr>
            <a:normAutofit fontScale="92500" lnSpcReduction="20000"/>
          </a:bodyPr>
          <a:lstStyle/>
          <a:p>
            <a:pPr>
              <a:buNone/>
            </a:pPr>
            <a:r>
              <a:rPr lang="en-US" dirty="0"/>
              <a:t>1. Law is the servant of the church.</a:t>
            </a:r>
          </a:p>
          <a:p>
            <a:pPr>
              <a:buNone/>
            </a:pPr>
            <a:r>
              <a:rPr lang="en-US" dirty="0"/>
              <a:t>2. Law should reflect the revealed will of God.</a:t>
            </a:r>
          </a:p>
          <a:p>
            <a:pPr>
              <a:buNone/>
            </a:pPr>
            <a:r>
              <a:rPr lang="en-US" dirty="0"/>
              <a:t>3. Law has a historical basis and a theological foundation, rationale and </a:t>
            </a:r>
            <a:r>
              <a:rPr lang="en-CA" dirty="0"/>
              <a:t>end.</a:t>
            </a:r>
          </a:p>
          <a:p>
            <a:pPr>
              <a:buNone/>
            </a:pPr>
            <a:r>
              <a:rPr lang="en-US" dirty="0"/>
              <a:t>4. Law is intended to express publicly the theological self-understanding and practical policies of a church.</a:t>
            </a:r>
          </a:p>
          <a:p>
            <a:pPr>
              <a:buNone/>
            </a:pPr>
            <a:r>
              <a:rPr lang="en-US" dirty="0"/>
              <a:t>5. Law in a church exists to uphold the integrity of the faith, sacraments and mission, to provide good order, to support communion amongst the faithful, to put into action Christian values, and to prevent and resolve </a:t>
            </a:r>
            <a:r>
              <a:rPr lang="en-CA" dirty="0"/>
              <a:t>conflict.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3881</Words>
  <Application>Microsoft Office PowerPoint</Application>
  <PresentationFormat>On-screen Show (4:3)</PresentationFormat>
  <Paragraphs>199</Paragraphs>
  <Slides>25</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Principles of Canon Law</vt:lpstr>
      <vt:lpstr>PowerPoint Presentation</vt:lpstr>
      <vt:lpstr>Anglican Way</vt:lpstr>
      <vt:lpstr>PowerPoint Presentation</vt:lpstr>
      <vt:lpstr>Background</vt:lpstr>
      <vt:lpstr>Principles of Canon Law</vt:lpstr>
      <vt:lpstr>Chancellors</vt:lpstr>
      <vt:lpstr>Principle 1: Law in ecclesial society </vt:lpstr>
      <vt:lpstr>Principle 2: Law as servant </vt:lpstr>
      <vt:lpstr>Principle 4: The sources and forms of law </vt:lpstr>
      <vt:lpstr>Principle 5: The rule of law </vt:lpstr>
      <vt:lpstr>Principle 6: The requirement of authority </vt:lpstr>
      <vt:lpstr>Principle 7: The applicability of law </vt:lpstr>
      <vt:lpstr>Principle 8: The interpretation of law </vt:lpstr>
      <vt:lpstr>Principle 9: Juridical presumptions </vt:lpstr>
      <vt:lpstr>Principle 16: Leadership and authority </vt:lpstr>
      <vt:lpstr>Principle 24: Judicial due process - summary</vt:lpstr>
      <vt:lpstr>Principle 24: Due judicial process </vt:lpstr>
      <vt:lpstr>Principle 24: Due judicial process</vt:lpstr>
      <vt:lpstr>Principle 37: Diocesan episcopal ministry </vt:lpstr>
      <vt:lpstr>Principle 41: Clerical discipleship </vt:lpstr>
      <vt:lpstr>Principle 43: The professional ethic of public ministry </vt:lpstr>
      <vt:lpstr>Principle 45: Professional and personal relationships </vt:lpstr>
      <vt:lpstr>Principle 53: Doctrinal discipline </vt:lpstr>
      <vt:lpstr>Principle 60: Liturgical discipline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Canon Law</dc:title>
  <dc:creator>Windows User</dc:creator>
  <cp:lastModifiedBy>Betsy Jutras</cp:lastModifiedBy>
  <cp:revision>49</cp:revision>
  <dcterms:created xsi:type="dcterms:W3CDTF">2020-05-11T17:21:39Z</dcterms:created>
  <dcterms:modified xsi:type="dcterms:W3CDTF">2021-12-14T17:13:45Z</dcterms:modified>
</cp:coreProperties>
</file>