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472" r:id="rId1"/>
  </p:sldMasterIdLst>
  <p:notesMasterIdLst>
    <p:notesMasterId r:id="rId47"/>
  </p:notesMasterIdLst>
  <p:handoutMasterIdLst>
    <p:handoutMasterId r:id="rId48"/>
  </p:handoutMasterIdLst>
  <p:sldIdLst>
    <p:sldId id="1632" r:id="rId2"/>
    <p:sldId id="1489" r:id="rId3"/>
    <p:sldId id="1482" r:id="rId4"/>
    <p:sldId id="1484" r:id="rId5"/>
    <p:sldId id="1485" r:id="rId6"/>
    <p:sldId id="1633" r:id="rId7"/>
    <p:sldId id="1488" r:id="rId8"/>
    <p:sldId id="1463" r:id="rId9"/>
    <p:sldId id="1592" r:id="rId10"/>
    <p:sldId id="1593" r:id="rId11"/>
    <p:sldId id="1509" r:id="rId12"/>
    <p:sldId id="1634" r:id="rId13"/>
    <p:sldId id="1654" r:id="rId14"/>
    <p:sldId id="1655" r:id="rId15"/>
    <p:sldId id="1672" r:id="rId16"/>
    <p:sldId id="1637" r:id="rId17"/>
    <p:sldId id="1638" r:id="rId18"/>
    <p:sldId id="1639" r:id="rId19"/>
    <p:sldId id="1640" r:id="rId20"/>
    <p:sldId id="1641" r:id="rId21"/>
    <p:sldId id="1642" r:id="rId22"/>
    <p:sldId id="1643" r:id="rId23"/>
    <p:sldId id="1644" r:id="rId24"/>
    <p:sldId id="1673" r:id="rId25"/>
    <p:sldId id="1648" r:id="rId26"/>
    <p:sldId id="1650" r:id="rId27"/>
    <p:sldId id="1674" r:id="rId28"/>
    <p:sldId id="1653" r:id="rId29"/>
    <p:sldId id="1676" r:id="rId30"/>
    <p:sldId id="1656" r:id="rId31"/>
    <p:sldId id="1657" r:id="rId32"/>
    <p:sldId id="1658" r:id="rId33"/>
    <p:sldId id="1659" r:id="rId34"/>
    <p:sldId id="1660" r:id="rId35"/>
    <p:sldId id="1661" r:id="rId36"/>
    <p:sldId id="1662" r:id="rId37"/>
    <p:sldId id="1663" r:id="rId38"/>
    <p:sldId id="1664" r:id="rId39"/>
    <p:sldId id="1665" r:id="rId40"/>
    <p:sldId id="1666" r:id="rId41"/>
    <p:sldId id="1667" r:id="rId42"/>
    <p:sldId id="1668" r:id="rId43"/>
    <p:sldId id="1669" r:id="rId44"/>
    <p:sldId id="1670" r:id="rId45"/>
    <p:sldId id="1671" r:id="rId46"/>
  </p:sldIdLst>
  <p:sldSz cx="9144000" cy="6858000" type="letter"/>
  <p:notesSz cx="9296400" cy="6858000"/>
  <p:defaultTextStyle>
    <a:defPPr>
      <a:defRPr lang="en-US"/>
    </a:defPPr>
    <a:lvl1pPr algn="l" rtl="0" eaLnBrk="0" fontAlgn="base" hangingPunct="0">
      <a:spcBef>
        <a:spcPct val="0"/>
      </a:spcBef>
      <a:spcAft>
        <a:spcPct val="0"/>
      </a:spcAft>
      <a:defRPr sz="4400" kern="1200">
        <a:solidFill>
          <a:schemeClr val="tx1"/>
        </a:solidFill>
        <a:latin typeface="Arial" pitchFamily="-109" charset="0"/>
        <a:ea typeface="ＭＳ Ｐゴシック" pitchFamily="-109" charset="-128"/>
        <a:cs typeface="ＭＳ Ｐゴシック" pitchFamily="-109" charset="-128"/>
      </a:defRPr>
    </a:lvl1pPr>
    <a:lvl2pPr marL="457200" algn="l" rtl="0" eaLnBrk="0" fontAlgn="base" hangingPunct="0">
      <a:spcBef>
        <a:spcPct val="0"/>
      </a:spcBef>
      <a:spcAft>
        <a:spcPct val="0"/>
      </a:spcAft>
      <a:defRPr sz="4400" kern="1200">
        <a:solidFill>
          <a:schemeClr val="tx1"/>
        </a:solidFill>
        <a:latin typeface="Arial" pitchFamily="-109" charset="0"/>
        <a:ea typeface="ＭＳ Ｐゴシック" pitchFamily="-109" charset="-128"/>
        <a:cs typeface="ＭＳ Ｐゴシック" pitchFamily="-109" charset="-128"/>
      </a:defRPr>
    </a:lvl2pPr>
    <a:lvl3pPr marL="914400" algn="l" rtl="0" eaLnBrk="0" fontAlgn="base" hangingPunct="0">
      <a:spcBef>
        <a:spcPct val="0"/>
      </a:spcBef>
      <a:spcAft>
        <a:spcPct val="0"/>
      </a:spcAft>
      <a:defRPr sz="4400" kern="1200">
        <a:solidFill>
          <a:schemeClr val="tx1"/>
        </a:solidFill>
        <a:latin typeface="Arial" pitchFamily="-109" charset="0"/>
        <a:ea typeface="ＭＳ Ｐゴシック" pitchFamily="-109" charset="-128"/>
        <a:cs typeface="ＭＳ Ｐゴシック" pitchFamily="-109" charset="-128"/>
      </a:defRPr>
    </a:lvl3pPr>
    <a:lvl4pPr marL="1371600" algn="l" rtl="0" eaLnBrk="0" fontAlgn="base" hangingPunct="0">
      <a:spcBef>
        <a:spcPct val="0"/>
      </a:spcBef>
      <a:spcAft>
        <a:spcPct val="0"/>
      </a:spcAft>
      <a:defRPr sz="4400" kern="1200">
        <a:solidFill>
          <a:schemeClr val="tx1"/>
        </a:solidFill>
        <a:latin typeface="Arial" pitchFamily="-109" charset="0"/>
        <a:ea typeface="ＭＳ Ｐゴシック" pitchFamily="-109" charset="-128"/>
        <a:cs typeface="ＭＳ Ｐゴシック" pitchFamily="-109" charset="-128"/>
      </a:defRPr>
    </a:lvl4pPr>
    <a:lvl5pPr marL="1828800" algn="l" rtl="0" eaLnBrk="0" fontAlgn="base" hangingPunct="0">
      <a:spcBef>
        <a:spcPct val="0"/>
      </a:spcBef>
      <a:spcAft>
        <a:spcPct val="0"/>
      </a:spcAft>
      <a:defRPr sz="4400" kern="1200">
        <a:solidFill>
          <a:schemeClr val="tx1"/>
        </a:solidFill>
        <a:latin typeface="Arial" pitchFamily="-109" charset="0"/>
        <a:ea typeface="ＭＳ Ｐゴシック" pitchFamily="-109" charset="-128"/>
        <a:cs typeface="ＭＳ Ｐゴシック" pitchFamily="-109" charset="-128"/>
      </a:defRPr>
    </a:lvl5pPr>
    <a:lvl6pPr marL="2286000" algn="l" defTabSz="457200" rtl="0" eaLnBrk="1" latinLnBrk="0" hangingPunct="1">
      <a:defRPr sz="4400" kern="1200">
        <a:solidFill>
          <a:schemeClr val="tx1"/>
        </a:solidFill>
        <a:latin typeface="Arial" pitchFamily="-109" charset="0"/>
        <a:ea typeface="ＭＳ Ｐゴシック" pitchFamily="-109" charset="-128"/>
        <a:cs typeface="ＭＳ Ｐゴシック" pitchFamily="-109" charset="-128"/>
      </a:defRPr>
    </a:lvl6pPr>
    <a:lvl7pPr marL="2743200" algn="l" defTabSz="457200" rtl="0" eaLnBrk="1" latinLnBrk="0" hangingPunct="1">
      <a:defRPr sz="4400" kern="1200">
        <a:solidFill>
          <a:schemeClr val="tx1"/>
        </a:solidFill>
        <a:latin typeface="Arial" pitchFamily="-109" charset="0"/>
        <a:ea typeface="ＭＳ Ｐゴシック" pitchFamily="-109" charset="-128"/>
        <a:cs typeface="ＭＳ Ｐゴシック" pitchFamily="-109" charset="-128"/>
      </a:defRPr>
    </a:lvl7pPr>
    <a:lvl8pPr marL="3200400" algn="l" defTabSz="457200" rtl="0" eaLnBrk="1" latinLnBrk="0" hangingPunct="1">
      <a:defRPr sz="4400" kern="1200">
        <a:solidFill>
          <a:schemeClr val="tx1"/>
        </a:solidFill>
        <a:latin typeface="Arial" pitchFamily="-109" charset="0"/>
        <a:ea typeface="ＭＳ Ｐゴシック" pitchFamily="-109" charset="-128"/>
        <a:cs typeface="ＭＳ Ｐゴシック" pitchFamily="-109" charset="-128"/>
      </a:defRPr>
    </a:lvl8pPr>
    <a:lvl9pPr marL="3657600" algn="l" defTabSz="457200" rtl="0" eaLnBrk="1" latinLnBrk="0" hangingPunct="1">
      <a:defRPr sz="4400" kern="1200">
        <a:solidFill>
          <a:schemeClr val="tx1"/>
        </a:solidFill>
        <a:latin typeface="Arial" pitchFamily="-109" charset="0"/>
        <a:ea typeface="ＭＳ Ｐゴシック" pitchFamily="-109" charset="-128"/>
        <a:cs typeface="ＭＳ Ｐゴシック" pitchFamily="-109" charset="-128"/>
      </a:defRPr>
    </a:lvl9pPr>
  </p:defaultTextStyle>
  <p:extLst>
    <p:ext uri="{EFAFB233-063F-42B5-8137-9DF3F51BA10A}">
      <p15:sldGuideLst xmlns:p15="http://schemas.microsoft.com/office/powerpoint/2012/main" xmlns="">
        <p15:guide id="1" orient="horz" pos="2256">
          <p15:clr>
            <a:srgbClr val="A4A3A4"/>
          </p15:clr>
        </p15:guide>
        <p15:guide id="2" pos="2880">
          <p15:clr>
            <a:srgbClr val="A4A3A4"/>
          </p15:clr>
        </p15:guide>
      </p15:sldGuideLst>
    </p:ext>
    <p:ext uri="{2D200454-40CA-4A62-9FC3-DE9A4176ACB9}">
      <p15:notesGuideLst xmlns:p15="http://schemas.microsoft.com/office/powerpoint/2012/main" xmlns="">
        <p15:guide id="1" orient="horz" pos="2160">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4533"/>
    <a:srgbClr val="0E6EBA"/>
    <a:srgbClr val="FF9900"/>
    <a:srgbClr val="CC0000"/>
    <a:srgbClr val="B2B2B2"/>
    <a:srgbClr val="EAEAEA"/>
    <a:srgbClr val="F68B36"/>
    <a:srgbClr val="88D84D"/>
    <a:srgbClr val="8FE4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42" autoAdjust="0"/>
    <p:restoredTop sz="94570"/>
  </p:normalViewPr>
  <p:slideViewPr>
    <p:cSldViewPr snapToGrid="0">
      <p:cViewPr>
        <p:scale>
          <a:sx n="128" d="100"/>
          <a:sy n="128" d="100"/>
        </p:scale>
        <p:origin x="-174" y="738"/>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48"/>
    </p:cViewPr>
  </p:sorterViewPr>
  <p:notesViewPr>
    <p:cSldViewPr snapToGrid="0">
      <p:cViewPr>
        <p:scale>
          <a:sx n="100" d="100"/>
          <a:sy n="100" d="100"/>
        </p:scale>
        <p:origin x="-72" y="1068"/>
      </p:cViewPr>
      <p:guideLst>
        <p:guide orient="horz" pos="2160"/>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Episcopal SVI Distribution</a:t>
            </a:r>
          </a:p>
        </c:rich>
      </c:tx>
      <c:layout>
        <c:manualLayout>
          <c:xMode val="edge"/>
          <c:yMode val="edge"/>
          <c:x val="0.30830596848039699"/>
          <c:y val="1.4214644262298E-2"/>
        </c:manualLayout>
      </c:layout>
      <c:overlay val="0"/>
    </c:title>
    <c:autoTitleDeleted val="0"/>
    <c:plotArea>
      <c:layout>
        <c:manualLayout>
          <c:layoutTarget val="inner"/>
          <c:xMode val="edge"/>
          <c:yMode val="edge"/>
          <c:x val="4.1561307078767602E-2"/>
          <c:y val="0.127931798360682"/>
          <c:w val="0.95843869292123196"/>
          <c:h val="0.76279541836272402"/>
        </c:manualLayout>
      </c:layout>
      <c:barChart>
        <c:barDir val="col"/>
        <c:grouping val="clustered"/>
        <c:varyColors val="0"/>
        <c:ser>
          <c:idx val="0"/>
          <c:order val="0"/>
          <c:tx>
            <c:v>Frequency</c:v>
          </c:tx>
          <c:invertIfNegative val="0"/>
          <c:dPt>
            <c:idx val="1"/>
            <c:invertIfNegative val="0"/>
            <c:bubble3D val="0"/>
            <c:spPr>
              <a:solidFill>
                <a:srgbClr val="FF0000"/>
              </a:solidFill>
            </c:spPr>
            <c:extLst xmlns:c16r2="http://schemas.microsoft.com/office/drawing/2015/06/chart">
              <c:ext xmlns:c16="http://schemas.microsoft.com/office/drawing/2014/chart" uri="{C3380CC4-5D6E-409C-BE32-E72D297353CC}">
                <c16:uniqueId val="{00000001-548F-4FD5-8608-1D81324FE317}"/>
              </c:ext>
            </c:extLst>
          </c:dPt>
          <c:dPt>
            <c:idx val="2"/>
            <c:invertIfNegative val="0"/>
            <c:bubble3D val="0"/>
            <c:spPr>
              <a:solidFill>
                <a:srgbClr val="FF0000"/>
              </a:solidFill>
            </c:spPr>
            <c:extLst xmlns:c16r2="http://schemas.microsoft.com/office/drawing/2015/06/chart">
              <c:ext xmlns:c16="http://schemas.microsoft.com/office/drawing/2014/chart" uri="{C3380CC4-5D6E-409C-BE32-E72D297353CC}">
                <c16:uniqueId val="{00000003-548F-4FD5-8608-1D81324FE317}"/>
              </c:ext>
            </c:extLst>
          </c:dPt>
          <c:dPt>
            <c:idx val="3"/>
            <c:invertIfNegative val="0"/>
            <c:bubble3D val="0"/>
            <c:spPr>
              <a:solidFill>
                <a:srgbClr val="FF0000"/>
              </a:solidFill>
            </c:spPr>
            <c:extLst xmlns:c16r2="http://schemas.microsoft.com/office/drawing/2015/06/chart">
              <c:ext xmlns:c16="http://schemas.microsoft.com/office/drawing/2014/chart" uri="{C3380CC4-5D6E-409C-BE32-E72D297353CC}">
                <c16:uniqueId val="{00000005-548F-4FD5-8608-1D81324FE317}"/>
              </c:ext>
            </c:extLst>
          </c:dPt>
          <c:dPt>
            <c:idx val="4"/>
            <c:invertIfNegative val="0"/>
            <c:bubble3D val="0"/>
            <c:spPr>
              <a:solidFill>
                <a:srgbClr val="FF0000"/>
              </a:solidFill>
            </c:spPr>
            <c:extLst xmlns:c16r2="http://schemas.microsoft.com/office/drawing/2015/06/chart">
              <c:ext xmlns:c16="http://schemas.microsoft.com/office/drawing/2014/chart" uri="{C3380CC4-5D6E-409C-BE32-E72D297353CC}">
                <c16:uniqueId val="{00000007-548F-4FD5-8608-1D81324FE317}"/>
              </c:ext>
            </c:extLst>
          </c:dPt>
          <c:dPt>
            <c:idx val="5"/>
            <c:invertIfNegative val="0"/>
            <c:bubble3D val="0"/>
            <c:spPr>
              <a:solidFill>
                <a:srgbClr val="FF0000"/>
              </a:solidFill>
            </c:spPr>
            <c:extLst xmlns:c16r2="http://schemas.microsoft.com/office/drawing/2015/06/chart">
              <c:ext xmlns:c16="http://schemas.microsoft.com/office/drawing/2014/chart" uri="{C3380CC4-5D6E-409C-BE32-E72D297353CC}">
                <c16:uniqueId val="{00000009-548F-4FD5-8608-1D81324FE317}"/>
              </c:ext>
            </c:extLst>
          </c:dPt>
          <c:dPt>
            <c:idx val="6"/>
            <c:invertIfNegative val="0"/>
            <c:bubble3D val="0"/>
            <c:spPr>
              <a:solidFill>
                <a:srgbClr val="FF0000"/>
              </a:solidFill>
            </c:spPr>
            <c:extLst xmlns:c16r2="http://schemas.microsoft.com/office/drawing/2015/06/chart">
              <c:ext xmlns:c16="http://schemas.microsoft.com/office/drawing/2014/chart" uri="{C3380CC4-5D6E-409C-BE32-E72D297353CC}">
                <c16:uniqueId val="{0000000B-548F-4FD5-8608-1D81324FE317}"/>
              </c:ext>
            </c:extLst>
          </c:dPt>
          <c:dPt>
            <c:idx val="7"/>
            <c:invertIfNegative val="0"/>
            <c:bubble3D val="0"/>
            <c:spPr>
              <a:solidFill>
                <a:srgbClr val="FF0000"/>
              </a:solidFill>
            </c:spPr>
            <c:extLst xmlns:c16r2="http://schemas.microsoft.com/office/drawing/2015/06/chart">
              <c:ext xmlns:c16="http://schemas.microsoft.com/office/drawing/2014/chart" uri="{C3380CC4-5D6E-409C-BE32-E72D297353CC}">
                <c16:uniqueId val="{0000000D-548F-4FD5-8608-1D81324FE317}"/>
              </c:ext>
            </c:extLst>
          </c:dPt>
          <c:dPt>
            <c:idx val="8"/>
            <c:invertIfNegative val="0"/>
            <c:bubble3D val="0"/>
            <c:spPr>
              <a:solidFill>
                <a:srgbClr val="FF0000"/>
              </a:solidFill>
            </c:spPr>
            <c:extLst xmlns:c16r2="http://schemas.microsoft.com/office/drawing/2015/06/chart">
              <c:ext xmlns:c16="http://schemas.microsoft.com/office/drawing/2014/chart" uri="{C3380CC4-5D6E-409C-BE32-E72D297353CC}">
                <c16:uniqueId val="{0000000F-548F-4FD5-8608-1D81324FE317}"/>
              </c:ext>
            </c:extLst>
          </c:dPt>
          <c:dPt>
            <c:idx val="9"/>
            <c:invertIfNegative val="0"/>
            <c:bubble3D val="0"/>
            <c:spPr>
              <a:solidFill>
                <a:srgbClr val="FF0000"/>
              </a:solidFill>
            </c:spPr>
            <c:extLst xmlns:c16r2="http://schemas.microsoft.com/office/drawing/2015/06/chart">
              <c:ext xmlns:c16="http://schemas.microsoft.com/office/drawing/2014/chart" uri="{C3380CC4-5D6E-409C-BE32-E72D297353CC}">
                <c16:uniqueId val="{00000011-548F-4FD5-8608-1D81324FE317}"/>
              </c:ext>
            </c:extLst>
          </c:dPt>
          <c:dPt>
            <c:idx val="10"/>
            <c:invertIfNegative val="0"/>
            <c:bubble3D val="0"/>
            <c:spPr>
              <a:solidFill>
                <a:srgbClr val="FF0000"/>
              </a:solidFill>
            </c:spPr>
            <c:extLst xmlns:c16r2="http://schemas.microsoft.com/office/drawing/2015/06/chart">
              <c:ext xmlns:c16="http://schemas.microsoft.com/office/drawing/2014/chart" uri="{C3380CC4-5D6E-409C-BE32-E72D297353CC}">
                <c16:uniqueId val="{00000013-548F-4FD5-8608-1D81324FE317}"/>
              </c:ext>
            </c:extLst>
          </c:dPt>
          <c:dPt>
            <c:idx val="11"/>
            <c:invertIfNegative val="0"/>
            <c:bubble3D val="0"/>
            <c:spPr>
              <a:solidFill>
                <a:srgbClr val="FF0000"/>
              </a:solidFill>
            </c:spPr>
            <c:extLst xmlns:c16r2="http://schemas.microsoft.com/office/drawing/2015/06/chart">
              <c:ext xmlns:c16="http://schemas.microsoft.com/office/drawing/2014/chart" uri="{C3380CC4-5D6E-409C-BE32-E72D297353CC}">
                <c16:uniqueId val="{00000015-548F-4FD5-8608-1D81324FE317}"/>
              </c:ext>
            </c:extLst>
          </c:dPt>
          <c:dPt>
            <c:idx val="12"/>
            <c:invertIfNegative val="0"/>
            <c:bubble3D val="0"/>
            <c:spPr>
              <a:solidFill>
                <a:srgbClr val="FFFF00"/>
              </a:solidFill>
            </c:spPr>
            <c:extLst xmlns:c16r2="http://schemas.microsoft.com/office/drawing/2015/06/chart">
              <c:ext xmlns:c16="http://schemas.microsoft.com/office/drawing/2014/chart" uri="{C3380CC4-5D6E-409C-BE32-E72D297353CC}">
                <c16:uniqueId val="{00000017-548F-4FD5-8608-1D81324FE317}"/>
              </c:ext>
            </c:extLst>
          </c:dPt>
          <c:dPt>
            <c:idx val="13"/>
            <c:invertIfNegative val="0"/>
            <c:bubble3D val="0"/>
            <c:spPr>
              <a:solidFill>
                <a:srgbClr val="FFFF00"/>
              </a:solidFill>
            </c:spPr>
            <c:extLst xmlns:c16r2="http://schemas.microsoft.com/office/drawing/2015/06/chart">
              <c:ext xmlns:c16="http://schemas.microsoft.com/office/drawing/2014/chart" uri="{C3380CC4-5D6E-409C-BE32-E72D297353CC}">
                <c16:uniqueId val="{00000019-548F-4FD5-8608-1D81324FE317}"/>
              </c:ext>
            </c:extLst>
          </c:dPt>
          <c:dPt>
            <c:idx val="14"/>
            <c:invertIfNegative val="0"/>
            <c:bubble3D val="0"/>
            <c:spPr>
              <a:solidFill>
                <a:srgbClr val="FFFF00"/>
              </a:solidFill>
            </c:spPr>
            <c:extLst xmlns:c16r2="http://schemas.microsoft.com/office/drawing/2015/06/chart">
              <c:ext xmlns:c16="http://schemas.microsoft.com/office/drawing/2014/chart" uri="{C3380CC4-5D6E-409C-BE32-E72D297353CC}">
                <c16:uniqueId val="{0000001B-548F-4FD5-8608-1D81324FE317}"/>
              </c:ext>
            </c:extLst>
          </c:dPt>
          <c:dPt>
            <c:idx val="15"/>
            <c:invertIfNegative val="0"/>
            <c:bubble3D val="0"/>
            <c:spPr>
              <a:solidFill>
                <a:srgbClr val="FFFF00"/>
              </a:solidFill>
            </c:spPr>
            <c:extLst xmlns:c16r2="http://schemas.microsoft.com/office/drawing/2015/06/chart">
              <c:ext xmlns:c16="http://schemas.microsoft.com/office/drawing/2014/chart" uri="{C3380CC4-5D6E-409C-BE32-E72D297353CC}">
                <c16:uniqueId val="{0000001D-548F-4FD5-8608-1D81324FE317}"/>
              </c:ext>
            </c:extLst>
          </c:dPt>
          <c:dPt>
            <c:idx val="16"/>
            <c:invertIfNegative val="0"/>
            <c:bubble3D val="0"/>
            <c:spPr>
              <a:solidFill>
                <a:srgbClr val="FFFF00"/>
              </a:solidFill>
            </c:spPr>
            <c:extLst xmlns:c16r2="http://schemas.microsoft.com/office/drawing/2015/06/chart">
              <c:ext xmlns:c16="http://schemas.microsoft.com/office/drawing/2014/chart" uri="{C3380CC4-5D6E-409C-BE32-E72D297353CC}">
                <c16:uniqueId val="{0000001F-548F-4FD5-8608-1D81324FE317}"/>
              </c:ext>
            </c:extLst>
          </c:dPt>
          <c:dPt>
            <c:idx val="18"/>
            <c:invertIfNegative val="0"/>
            <c:bubble3D val="0"/>
            <c:spPr>
              <a:solidFill>
                <a:srgbClr val="FFFF00"/>
              </a:solidFill>
            </c:spPr>
            <c:extLst xmlns:c16r2="http://schemas.microsoft.com/office/drawing/2015/06/chart">
              <c:ext xmlns:c16="http://schemas.microsoft.com/office/drawing/2014/chart" uri="{C3380CC4-5D6E-409C-BE32-E72D297353CC}">
                <c16:uniqueId val="{00000021-548F-4FD5-8608-1D81324FE317}"/>
              </c:ext>
            </c:extLst>
          </c:dPt>
          <c:dPt>
            <c:idx val="19"/>
            <c:invertIfNegative val="0"/>
            <c:bubble3D val="0"/>
            <c:spPr>
              <a:solidFill>
                <a:srgbClr val="FFFF00"/>
              </a:solidFill>
            </c:spPr>
            <c:extLst xmlns:c16r2="http://schemas.microsoft.com/office/drawing/2015/06/chart">
              <c:ext xmlns:c16="http://schemas.microsoft.com/office/drawing/2014/chart" uri="{C3380CC4-5D6E-409C-BE32-E72D297353CC}">
                <c16:uniqueId val="{00000023-548F-4FD5-8608-1D81324FE317}"/>
              </c:ext>
            </c:extLst>
          </c:dPt>
          <c:dPt>
            <c:idx val="23"/>
            <c:invertIfNegative val="0"/>
            <c:bubble3D val="0"/>
            <c:spPr>
              <a:solidFill>
                <a:srgbClr val="FFFF00"/>
              </a:solidFill>
            </c:spPr>
            <c:extLst xmlns:c16r2="http://schemas.microsoft.com/office/drawing/2015/06/chart">
              <c:ext xmlns:c16="http://schemas.microsoft.com/office/drawing/2014/chart" uri="{C3380CC4-5D6E-409C-BE32-E72D297353CC}">
                <c16:uniqueId val="{00000025-548F-4FD5-8608-1D81324FE317}"/>
              </c:ext>
            </c:extLst>
          </c:dPt>
          <c:dPt>
            <c:idx val="25"/>
            <c:invertIfNegative val="0"/>
            <c:bubble3D val="0"/>
            <c:spPr>
              <a:solidFill>
                <a:srgbClr val="FFFF00"/>
              </a:solidFill>
            </c:spPr>
            <c:extLst xmlns:c16r2="http://schemas.microsoft.com/office/drawing/2015/06/chart">
              <c:ext xmlns:c16="http://schemas.microsoft.com/office/drawing/2014/chart" uri="{C3380CC4-5D6E-409C-BE32-E72D297353CC}">
                <c16:uniqueId val="{00000027-548F-4FD5-8608-1D81324FE317}"/>
              </c:ext>
            </c:extLst>
          </c:dPt>
          <c:dPt>
            <c:idx val="26"/>
            <c:invertIfNegative val="0"/>
            <c:bubble3D val="0"/>
            <c:spPr>
              <a:solidFill>
                <a:srgbClr val="FFFF00"/>
              </a:solidFill>
            </c:spPr>
            <c:extLst xmlns:c16r2="http://schemas.microsoft.com/office/drawing/2015/06/chart">
              <c:ext xmlns:c16="http://schemas.microsoft.com/office/drawing/2014/chart" uri="{C3380CC4-5D6E-409C-BE32-E72D297353CC}">
                <c16:uniqueId val="{00000029-548F-4FD5-8608-1D81324FE317}"/>
              </c:ext>
            </c:extLst>
          </c:dPt>
          <c:cat>
            <c:strRef>
              <c:f>'[SVI Detail And Histogram-No Phase 4-05_03_16.xlsx]EpiscopalSVIHistogram2'!$A$2:$A$39</c:f>
              <c:strCache>
                <c:ptCount val="38"/>
                <c:pt idx="0">
                  <c:v>42.1</c:v>
                </c:pt>
                <c:pt idx="1">
                  <c:v>43.8</c:v>
                </c:pt>
                <c:pt idx="2">
                  <c:v>45.5</c:v>
                </c:pt>
                <c:pt idx="3">
                  <c:v>47.2</c:v>
                </c:pt>
                <c:pt idx="4">
                  <c:v>48.9</c:v>
                </c:pt>
                <c:pt idx="5">
                  <c:v>50.6</c:v>
                </c:pt>
                <c:pt idx="6">
                  <c:v>52.2</c:v>
                </c:pt>
                <c:pt idx="7">
                  <c:v>53.9</c:v>
                </c:pt>
                <c:pt idx="8">
                  <c:v>55.6</c:v>
                </c:pt>
                <c:pt idx="9">
                  <c:v>57.3</c:v>
                </c:pt>
                <c:pt idx="10">
                  <c:v>59.0</c:v>
                </c:pt>
                <c:pt idx="11">
                  <c:v>60.7</c:v>
                </c:pt>
                <c:pt idx="12">
                  <c:v>62.4</c:v>
                </c:pt>
                <c:pt idx="13">
                  <c:v>64.1</c:v>
                </c:pt>
                <c:pt idx="14">
                  <c:v>65.8</c:v>
                </c:pt>
                <c:pt idx="15">
                  <c:v>67.4</c:v>
                </c:pt>
                <c:pt idx="16">
                  <c:v>69.1</c:v>
                </c:pt>
                <c:pt idx="17">
                  <c:v>70.8</c:v>
                </c:pt>
                <c:pt idx="18">
                  <c:v>72.5</c:v>
                </c:pt>
                <c:pt idx="19">
                  <c:v>74.2</c:v>
                </c:pt>
                <c:pt idx="20">
                  <c:v>75.9</c:v>
                </c:pt>
                <c:pt idx="21">
                  <c:v>77.6</c:v>
                </c:pt>
                <c:pt idx="22">
                  <c:v>79.3</c:v>
                </c:pt>
                <c:pt idx="23">
                  <c:v>81.0</c:v>
                </c:pt>
                <c:pt idx="24">
                  <c:v>82.6</c:v>
                </c:pt>
                <c:pt idx="25">
                  <c:v>84.3</c:v>
                </c:pt>
                <c:pt idx="26">
                  <c:v>86.0</c:v>
                </c:pt>
                <c:pt idx="27">
                  <c:v>87.7</c:v>
                </c:pt>
                <c:pt idx="28">
                  <c:v>89.4</c:v>
                </c:pt>
                <c:pt idx="29">
                  <c:v>91.1</c:v>
                </c:pt>
                <c:pt idx="30">
                  <c:v>92.8</c:v>
                </c:pt>
                <c:pt idx="31">
                  <c:v>94.5</c:v>
                </c:pt>
                <c:pt idx="32">
                  <c:v>96.2</c:v>
                </c:pt>
                <c:pt idx="33">
                  <c:v>97.8</c:v>
                </c:pt>
                <c:pt idx="34">
                  <c:v>99.5</c:v>
                </c:pt>
                <c:pt idx="35">
                  <c:v>101.2</c:v>
                </c:pt>
                <c:pt idx="36">
                  <c:v>102.9</c:v>
                </c:pt>
                <c:pt idx="37">
                  <c:v>More</c:v>
                </c:pt>
              </c:strCache>
            </c:strRef>
          </c:cat>
          <c:val>
            <c:numRef>
              <c:f>'[SVI Detail And Histogram-No Phase 4-05_03_16.xlsx]EpiscopalSVIHistogram2'!$B$2:$B$39</c:f>
              <c:numCache>
                <c:formatCode>General</c:formatCode>
                <c:ptCount val="38"/>
                <c:pt idx="0">
                  <c:v>0</c:v>
                </c:pt>
                <c:pt idx="1">
                  <c:v>1</c:v>
                </c:pt>
                <c:pt idx="2">
                  <c:v>6</c:v>
                </c:pt>
                <c:pt idx="3">
                  <c:v>5</c:v>
                </c:pt>
                <c:pt idx="4">
                  <c:v>9</c:v>
                </c:pt>
                <c:pt idx="5">
                  <c:v>9</c:v>
                </c:pt>
                <c:pt idx="6">
                  <c:v>11</c:v>
                </c:pt>
                <c:pt idx="7">
                  <c:v>10</c:v>
                </c:pt>
                <c:pt idx="8">
                  <c:v>14</c:v>
                </c:pt>
                <c:pt idx="9">
                  <c:v>12</c:v>
                </c:pt>
                <c:pt idx="10">
                  <c:v>9</c:v>
                </c:pt>
                <c:pt idx="11">
                  <c:v>4</c:v>
                </c:pt>
                <c:pt idx="12">
                  <c:v>5</c:v>
                </c:pt>
                <c:pt idx="13">
                  <c:v>4</c:v>
                </c:pt>
                <c:pt idx="14">
                  <c:v>7</c:v>
                </c:pt>
                <c:pt idx="15">
                  <c:v>5</c:v>
                </c:pt>
                <c:pt idx="16">
                  <c:v>1</c:v>
                </c:pt>
                <c:pt idx="17">
                  <c:v>0</c:v>
                </c:pt>
                <c:pt idx="18">
                  <c:v>1</c:v>
                </c:pt>
                <c:pt idx="19">
                  <c:v>1</c:v>
                </c:pt>
                <c:pt idx="20">
                  <c:v>0</c:v>
                </c:pt>
                <c:pt idx="21">
                  <c:v>0</c:v>
                </c:pt>
                <c:pt idx="22">
                  <c:v>0</c:v>
                </c:pt>
                <c:pt idx="23">
                  <c:v>2</c:v>
                </c:pt>
                <c:pt idx="24">
                  <c:v>0</c:v>
                </c:pt>
                <c:pt idx="25">
                  <c:v>1</c:v>
                </c:pt>
                <c:pt idx="26">
                  <c:v>1</c:v>
                </c:pt>
                <c:pt idx="27">
                  <c:v>0</c:v>
                </c:pt>
                <c:pt idx="28">
                  <c:v>0</c:v>
                </c:pt>
                <c:pt idx="29">
                  <c:v>0</c:v>
                </c:pt>
                <c:pt idx="30">
                  <c:v>0</c:v>
                </c:pt>
                <c:pt idx="31">
                  <c:v>0</c:v>
                </c:pt>
                <c:pt idx="32">
                  <c:v>0</c:v>
                </c:pt>
                <c:pt idx="33">
                  <c:v>0</c:v>
                </c:pt>
                <c:pt idx="34">
                  <c:v>0</c:v>
                </c:pt>
                <c:pt idx="35">
                  <c:v>0</c:v>
                </c:pt>
                <c:pt idx="36">
                  <c:v>0</c:v>
                </c:pt>
                <c:pt idx="37">
                  <c:v>0</c:v>
                </c:pt>
              </c:numCache>
            </c:numRef>
          </c:val>
          <c:extLst xmlns:c16r2="http://schemas.microsoft.com/office/drawing/2015/06/chart">
            <c:ext xmlns:c16="http://schemas.microsoft.com/office/drawing/2014/chart" uri="{C3380CC4-5D6E-409C-BE32-E72D297353CC}">
              <c16:uniqueId val="{0000002A-548F-4FD5-8608-1D81324FE317}"/>
            </c:ext>
          </c:extLst>
        </c:ser>
        <c:dLbls>
          <c:showLegendKey val="0"/>
          <c:showVal val="0"/>
          <c:showCatName val="0"/>
          <c:showSerName val="0"/>
          <c:showPercent val="0"/>
          <c:showBubbleSize val="0"/>
        </c:dLbls>
        <c:gapWidth val="19"/>
        <c:axId val="53776384"/>
        <c:axId val="53777920"/>
      </c:barChart>
      <c:catAx>
        <c:axId val="53776384"/>
        <c:scaling>
          <c:orientation val="minMax"/>
        </c:scaling>
        <c:delete val="1"/>
        <c:axPos val="b"/>
        <c:numFmt formatCode="General" sourceLinked="0"/>
        <c:majorTickMark val="out"/>
        <c:minorTickMark val="none"/>
        <c:tickLblPos val="nextTo"/>
        <c:crossAx val="53777920"/>
        <c:crosses val="autoZero"/>
        <c:auto val="1"/>
        <c:lblAlgn val="ctr"/>
        <c:lblOffset val="100"/>
        <c:noMultiLvlLbl val="0"/>
      </c:catAx>
      <c:valAx>
        <c:axId val="53777920"/>
        <c:scaling>
          <c:orientation val="minMax"/>
        </c:scaling>
        <c:delete val="1"/>
        <c:axPos val="l"/>
        <c:numFmt formatCode="General" sourceLinked="1"/>
        <c:majorTickMark val="out"/>
        <c:minorTickMark val="none"/>
        <c:tickLblPos val="nextTo"/>
        <c:crossAx val="5377638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w="25398">
          <a:noFill/>
        </a:ln>
      </c:spPr>
    </c:title>
    <c:autoTitleDeleted val="0"/>
    <c:plotArea>
      <c:layout/>
      <c:pieChart>
        <c:varyColors val="1"/>
        <c:ser>
          <c:idx val="0"/>
          <c:order val="0"/>
          <c:tx>
            <c:strRef>
              <c:f>Sheet1!$B$1</c:f>
              <c:strCache>
                <c:ptCount val="1"/>
              </c:strCache>
            </c:strRef>
          </c:tx>
          <c:spPr>
            <a:solidFill>
              <a:srgbClr val="FF5757"/>
            </a:solidFill>
            <a:ln w="25398">
              <a:noFill/>
            </a:ln>
          </c:spPr>
          <c:explosion val="8"/>
          <c:dPt>
            <c:idx val="0"/>
            <c:bubble3D val="0"/>
            <c:spPr>
              <a:solidFill>
                <a:srgbClr val="BC0000"/>
              </a:solidFill>
              <a:ln w="25398">
                <a:noFill/>
              </a:ln>
            </c:spPr>
          </c:dPt>
          <c:dPt>
            <c:idx val="1"/>
            <c:bubble3D val="0"/>
          </c:dPt>
          <c:dPt>
            <c:idx val="2"/>
            <c:bubble3D val="0"/>
            <c:spPr>
              <a:solidFill>
                <a:srgbClr val="FFFF43"/>
              </a:solidFill>
              <a:ln w="25398">
                <a:noFill/>
              </a:ln>
            </c:spPr>
          </c:dPt>
          <c:dPt>
            <c:idx val="3"/>
            <c:bubble3D val="0"/>
            <c:spPr>
              <a:solidFill>
                <a:srgbClr val="B4B000"/>
              </a:solidFill>
              <a:ln w="25398">
                <a:noFill/>
              </a:ln>
            </c:spPr>
          </c:dPt>
          <c:dPt>
            <c:idx val="4"/>
            <c:bubble3D val="0"/>
            <c:spPr>
              <a:solidFill>
                <a:srgbClr val="FFFF7D"/>
              </a:solidFill>
              <a:ln w="25398">
                <a:noFill/>
              </a:ln>
            </c:spPr>
          </c:dPt>
          <c:dPt>
            <c:idx val="5"/>
            <c:bubble3D val="0"/>
            <c:spPr>
              <a:solidFill>
                <a:srgbClr val="85FFBC"/>
              </a:solidFill>
              <a:ln w="25398">
                <a:noFill/>
              </a:ln>
            </c:spPr>
          </c:dPt>
          <c:dPt>
            <c:idx val="6"/>
            <c:bubble3D val="0"/>
            <c:spPr>
              <a:solidFill>
                <a:srgbClr val="00DA63"/>
              </a:solidFill>
              <a:ln w="25398">
                <a:noFill/>
              </a:ln>
            </c:spPr>
          </c:dPt>
          <c:dPt>
            <c:idx val="7"/>
            <c:bubble3D val="0"/>
            <c:spPr>
              <a:solidFill>
                <a:srgbClr val="00B451"/>
              </a:solidFill>
              <a:ln w="25398">
                <a:noFill/>
              </a:ln>
            </c:spPr>
          </c:dPt>
          <c:dLbls>
            <c:dLbl>
              <c:idx val="0"/>
              <c:layout>
                <c:manualLayout>
                  <c:x val="-7.1688312050494099E-2"/>
                  <c:y val="0.11415046884143699"/>
                </c:manualLayout>
              </c:layout>
              <c:tx>
                <c:rich>
                  <a:bodyPr/>
                  <a:lstStyle/>
                  <a:p>
                    <a:pPr>
                      <a:defRPr sz="1000" b="1" i="0" u="none" strike="noStrike" baseline="0">
                        <a:solidFill>
                          <a:srgbClr val="000000"/>
                        </a:solidFill>
                        <a:latin typeface="Arial"/>
                        <a:ea typeface="Arial"/>
                        <a:cs typeface="Arial"/>
                      </a:defRPr>
                    </a:pPr>
                    <a:r>
                      <a:rPr lang="en-US" sz="1800" b="1" i="0" u="none" strike="noStrike" baseline="0" dirty="0">
                        <a:solidFill>
                          <a:srgbClr val="000000"/>
                        </a:solidFill>
                        <a:latin typeface="Arial"/>
                        <a:ea typeface="Arial"/>
                        <a:cs typeface="Arial"/>
                      </a:rPr>
                      <a:t>Troubled</a:t>
                    </a:r>
                  </a:p>
                  <a:p>
                    <a:pPr>
                      <a:defRPr sz="1000" b="1" i="0" u="none" strike="noStrike" baseline="0">
                        <a:solidFill>
                          <a:srgbClr val="000000"/>
                        </a:solidFill>
                        <a:latin typeface="Arial"/>
                        <a:ea typeface="Arial"/>
                        <a:cs typeface="Arial"/>
                      </a:defRPr>
                    </a:pPr>
                    <a:r>
                      <a:rPr lang="en-US" sz="1800" b="1" i="0" u="none" strike="noStrike" baseline="0" dirty="0">
                        <a:solidFill>
                          <a:srgbClr val="000000"/>
                        </a:solidFill>
                        <a:latin typeface="Arial"/>
                        <a:ea typeface="Arial"/>
                        <a:cs typeface="Arial"/>
                      </a:rPr>
                      <a:t>(14%)</a:t>
                    </a:r>
                    <a:endParaRPr lang="en-US" sz="1800" b="0" i="0" u="none" strike="noStrike" baseline="0" dirty="0">
                      <a:solidFill>
                        <a:srgbClr val="000000"/>
                      </a:solidFill>
                      <a:latin typeface="Arial"/>
                      <a:ea typeface="Arial"/>
                      <a:cs typeface="Arial"/>
                    </a:endParaRPr>
                  </a:p>
                </c:rich>
              </c:tx>
              <c:spPr>
                <a:noFill/>
                <a:ln w="25398">
                  <a:noFill/>
                </a:ln>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1"/>
              <c:layout>
                <c:manualLayout>
                  <c:x val="-0.15035735044047999"/>
                  <c:y val="4.46260621627807E-2"/>
                </c:manualLayout>
              </c:layout>
              <c:tx>
                <c:rich>
                  <a:bodyPr/>
                  <a:lstStyle/>
                  <a:p>
                    <a:pPr>
                      <a:defRPr sz="1000" b="1" i="0" u="none" strike="noStrike" baseline="0">
                        <a:solidFill>
                          <a:srgbClr val="000000"/>
                        </a:solidFill>
                        <a:latin typeface="Arial"/>
                        <a:ea typeface="Arial"/>
                        <a:cs typeface="Arial"/>
                      </a:defRPr>
                    </a:pPr>
                    <a:r>
                      <a:rPr lang="en-US" sz="1800" b="1" i="0" u="none" strike="noStrike" baseline="0" dirty="0">
                        <a:solidFill>
                          <a:srgbClr val="000000"/>
                        </a:solidFill>
                        <a:latin typeface="Arial"/>
                        <a:ea typeface="Arial"/>
                        <a:cs typeface="Arial"/>
                      </a:rPr>
                      <a:t>Complacent</a:t>
                    </a:r>
                  </a:p>
                  <a:p>
                    <a:pPr>
                      <a:defRPr sz="1000" b="1" i="0" u="none" strike="noStrike" baseline="0">
                        <a:solidFill>
                          <a:srgbClr val="000000"/>
                        </a:solidFill>
                        <a:latin typeface="Arial"/>
                        <a:ea typeface="Arial"/>
                        <a:cs typeface="Arial"/>
                      </a:defRPr>
                    </a:pPr>
                    <a:r>
                      <a:rPr lang="en-US" sz="1800" b="1" i="0" u="none" strike="noStrike" baseline="0" dirty="0">
                        <a:solidFill>
                          <a:srgbClr val="000000"/>
                        </a:solidFill>
                        <a:latin typeface="Arial"/>
                        <a:ea typeface="Arial"/>
                        <a:cs typeface="Arial"/>
                      </a:rPr>
                      <a:t>(17%)</a:t>
                    </a:r>
                    <a:endParaRPr lang="en-US" sz="1800" b="0" i="0" u="none" strike="noStrike" baseline="0" dirty="0">
                      <a:solidFill>
                        <a:srgbClr val="000000"/>
                      </a:solidFill>
                      <a:latin typeface="Arial"/>
                      <a:ea typeface="Arial"/>
                      <a:cs typeface="Arial"/>
                    </a:endParaRPr>
                  </a:p>
                </c:rich>
              </c:tx>
              <c:spPr>
                <a:noFill/>
                <a:ln w="25398">
                  <a:noFill/>
                </a:ln>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2"/>
              <c:layout>
                <c:manualLayout>
                  <c:x val="-0.25474427940660699"/>
                  <c:y val="-9.3650120430411696E-2"/>
                </c:manualLayout>
              </c:layout>
              <c:tx>
                <c:rich>
                  <a:bodyPr/>
                  <a:lstStyle/>
                  <a:p>
                    <a:pPr>
                      <a:defRPr sz="1000" b="1" i="0" u="none" strike="noStrike" baseline="0">
                        <a:solidFill>
                          <a:srgbClr val="000000"/>
                        </a:solidFill>
                        <a:latin typeface="Arial"/>
                        <a:ea typeface="Arial"/>
                        <a:cs typeface="Arial"/>
                      </a:defRPr>
                    </a:pPr>
                    <a:r>
                      <a:rPr lang="en-US" sz="1800" b="1" i="0" u="none" strike="noStrike" baseline="0" dirty="0">
                        <a:solidFill>
                          <a:srgbClr val="000000"/>
                        </a:solidFill>
                        <a:latin typeface="Arial"/>
                        <a:ea typeface="Arial"/>
                        <a:cs typeface="Arial"/>
                      </a:rPr>
                      <a:t>Average</a:t>
                    </a:r>
                  </a:p>
                  <a:p>
                    <a:pPr>
                      <a:defRPr sz="1000" b="1" i="0" u="none" strike="noStrike" baseline="0">
                        <a:solidFill>
                          <a:srgbClr val="000000"/>
                        </a:solidFill>
                        <a:latin typeface="Arial"/>
                        <a:ea typeface="Arial"/>
                        <a:cs typeface="Arial"/>
                      </a:defRPr>
                    </a:pPr>
                    <a:r>
                      <a:rPr lang="en-US" sz="1800" b="1" i="0" u="none" strike="noStrike" baseline="0" dirty="0">
                        <a:solidFill>
                          <a:srgbClr val="000000"/>
                        </a:solidFill>
                        <a:latin typeface="Arial"/>
                        <a:ea typeface="Arial"/>
                        <a:cs typeface="Arial"/>
                      </a:rPr>
                      <a:t>(13%)</a:t>
                    </a:r>
                    <a:endParaRPr lang="en-US" sz="1800" b="0" i="0" u="none" strike="noStrike" baseline="0" dirty="0">
                      <a:solidFill>
                        <a:srgbClr val="000000"/>
                      </a:solidFill>
                      <a:latin typeface="Arial"/>
                      <a:ea typeface="Arial"/>
                      <a:cs typeface="Arial"/>
                    </a:endParaRPr>
                  </a:p>
                </c:rich>
              </c:tx>
              <c:spPr>
                <a:noFill/>
                <a:ln w="25398">
                  <a:noFill/>
                </a:ln>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3"/>
              <c:layout>
                <c:manualLayout>
                  <c:x val="0.24616289546700701"/>
                  <c:y val="-0.20198513385691599"/>
                </c:manualLayout>
              </c:layout>
              <c:tx>
                <c:rich>
                  <a:bodyPr/>
                  <a:lstStyle/>
                  <a:p>
                    <a:pPr>
                      <a:defRPr sz="1000" b="1" i="0" u="none" strike="noStrike" baseline="0">
                        <a:solidFill>
                          <a:srgbClr val="000000"/>
                        </a:solidFill>
                        <a:latin typeface="Arial"/>
                        <a:ea typeface="Arial"/>
                        <a:cs typeface="Arial"/>
                      </a:defRPr>
                    </a:pPr>
                    <a:r>
                      <a:rPr lang="en-US" sz="1800" b="1" i="0" u="none" strike="noStrike" baseline="0" dirty="0">
                        <a:solidFill>
                          <a:srgbClr val="000000"/>
                        </a:solidFill>
                        <a:latin typeface="Arial"/>
                        <a:ea typeface="Arial"/>
                        <a:cs typeface="Arial"/>
                      </a:rPr>
                      <a:t>Introverted</a:t>
                    </a:r>
                  </a:p>
                  <a:p>
                    <a:pPr>
                      <a:defRPr sz="1000" b="1" i="0" u="none" strike="noStrike" baseline="0">
                        <a:solidFill>
                          <a:srgbClr val="000000"/>
                        </a:solidFill>
                        <a:latin typeface="Arial"/>
                        <a:ea typeface="Arial"/>
                        <a:cs typeface="Arial"/>
                      </a:defRPr>
                    </a:pPr>
                    <a:r>
                      <a:rPr lang="en-US" sz="1800" b="1" i="0" u="none" strike="noStrike" baseline="0" dirty="0">
                        <a:solidFill>
                          <a:srgbClr val="000000"/>
                        </a:solidFill>
                        <a:latin typeface="Arial"/>
                        <a:ea typeface="Arial"/>
                        <a:cs typeface="Arial"/>
                      </a:rPr>
                      <a:t>(17%)</a:t>
                    </a:r>
                    <a:endParaRPr lang="en-US" sz="1800" b="0" i="0" u="none" strike="noStrike" baseline="0" dirty="0">
                      <a:solidFill>
                        <a:srgbClr val="000000"/>
                      </a:solidFill>
                      <a:latin typeface="Arial"/>
                      <a:ea typeface="Arial"/>
                      <a:cs typeface="Arial"/>
                    </a:endParaRPr>
                  </a:p>
                </c:rich>
              </c:tx>
              <c:spPr>
                <a:noFill/>
                <a:ln w="25398">
                  <a:noFill/>
                </a:ln>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4"/>
              <c:layout>
                <c:manualLayout>
                  <c:x val="6.45286248377549E-2"/>
                  <c:y val="-5.8924685579300001E-2"/>
                </c:manualLayout>
              </c:layout>
              <c:tx>
                <c:rich>
                  <a:bodyPr/>
                  <a:lstStyle/>
                  <a:p>
                    <a:pPr>
                      <a:defRPr sz="1000" b="1" i="0" u="none" strike="noStrike" baseline="0">
                        <a:solidFill>
                          <a:srgbClr val="000000"/>
                        </a:solidFill>
                        <a:latin typeface="Arial"/>
                        <a:ea typeface="Arial"/>
                        <a:cs typeface="Arial"/>
                      </a:defRPr>
                    </a:pPr>
                    <a:r>
                      <a:rPr lang="en-US" sz="1800" b="1" i="0" u="none" strike="noStrike" baseline="0" dirty="0">
                        <a:solidFill>
                          <a:srgbClr val="000000"/>
                        </a:solidFill>
                        <a:latin typeface="Arial"/>
                        <a:ea typeface="Arial"/>
                        <a:cs typeface="Arial"/>
                      </a:rPr>
                      <a:t>Extroverted</a:t>
                    </a:r>
                  </a:p>
                  <a:p>
                    <a:pPr>
                      <a:defRPr sz="1000" b="1" i="0" u="none" strike="noStrike" baseline="0">
                        <a:solidFill>
                          <a:srgbClr val="000000"/>
                        </a:solidFill>
                        <a:latin typeface="Arial"/>
                        <a:ea typeface="Arial"/>
                        <a:cs typeface="Arial"/>
                      </a:defRPr>
                    </a:pPr>
                    <a:r>
                      <a:rPr lang="en-US" sz="1800" b="1" i="0" u="none" strike="noStrike" baseline="0" dirty="0">
                        <a:solidFill>
                          <a:srgbClr val="000000"/>
                        </a:solidFill>
                        <a:latin typeface="Arial"/>
                        <a:ea typeface="Arial"/>
                        <a:cs typeface="Arial"/>
                      </a:rPr>
                      <a:t>(9%)</a:t>
                    </a:r>
                    <a:endParaRPr lang="en-US" sz="1800" b="0" i="0" u="none" strike="noStrike" baseline="0" dirty="0">
                      <a:solidFill>
                        <a:srgbClr val="000000"/>
                      </a:solidFill>
                      <a:latin typeface="Arial"/>
                      <a:ea typeface="Arial"/>
                      <a:cs typeface="Arial"/>
                    </a:endParaRPr>
                  </a:p>
                </c:rich>
              </c:tx>
              <c:spPr>
                <a:noFill/>
                <a:ln w="25398">
                  <a:noFill/>
                </a:ln>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5"/>
              <c:layout>
                <c:manualLayout>
                  <c:x val="0.11436736317834501"/>
                  <c:y val="1.35017680518815E-2"/>
                </c:manualLayout>
              </c:layout>
              <c:tx>
                <c:rich>
                  <a:bodyPr/>
                  <a:lstStyle/>
                  <a:p>
                    <a:pPr>
                      <a:defRPr sz="1000" b="1" i="0" u="none" strike="noStrike" baseline="0">
                        <a:solidFill>
                          <a:srgbClr val="000000"/>
                        </a:solidFill>
                        <a:latin typeface="Arial"/>
                        <a:ea typeface="Arial"/>
                        <a:cs typeface="Arial"/>
                      </a:defRPr>
                    </a:pPr>
                    <a:r>
                      <a:rPr lang="en-US" sz="1800" b="1" i="0" u="none" strike="noStrike" baseline="0" dirty="0" smtClean="0">
                        <a:solidFill>
                          <a:srgbClr val="000000"/>
                        </a:solidFill>
                        <a:latin typeface="Arial"/>
                        <a:ea typeface="Arial"/>
                        <a:cs typeface="Arial"/>
                      </a:rPr>
                      <a:t>Self-Motivated</a:t>
                    </a:r>
                    <a:endParaRPr lang="en-US" sz="1800" b="1" i="0" u="none" strike="noStrike" baseline="0" dirty="0">
                      <a:solidFill>
                        <a:srgbClr val="000000"/>
                      </a:solidFill>
                      <a:latin typeface="Arial"/>
                      <a:ea typeface="Arial"/>
                      <a:cs typeface="Arial"/>
                    </a:endParaRPr>
                  </a:p>
                  <a:p>
                    <a:pPr>
                      <a:defRPr sz="1000" b="1" i="0" u="none" strike="noStrike" baseline="0">
                        <a:solidFill>
                          <a:srgbClr val="000000"/>
                        </a:solidFill>
                        <a:latin typeface="Arial"/>
                        <a:ea typeface="Arial"/>
                        <a:cs typeface="Arial"/>
                      </a:defRPr>
                    </a:pPr>
                    <a:r>
                      <a:rPr lang="en-US" sz="1800" b="1" i="0" u="none" strike="noStrike" baseline="0" dirty="0">
                        <a:solidFill>
                          <a:srgbClr val="000000"/>
                        </a:solidFill>
                        <a:latin typeface="Arial"/>
                        <a:ea typeface="Arial"/>
                        <a:cs typeface="Arial"/>
                      </a:rPr>
                      <a:t>(10%)</a:t>
                    </a:r>
                    <a:endParaRPr lang="en-US" sz="1800" b="0" i="0" u="none" strike="noStrike" baseline="0" dirty="0">
                      <a:solidFill>
                        <a:srgbClr val="000000"/>
                      </a:solidFill>
                      <a:latin typeface="Arial"/>
                      <a:ea typeface="Arial"/>
                      <a:cs typeface="Arial"/>
                    </a:endParaRPr>
                  </a:p>
                </c:rich>
              </c:tx>
              <c:spPr>
                <a:noFill/>
                <a:ln w="25398">
                  <a:noFill/>
                </a:ln>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6"/>
              <c:layout>
                <c:manualLayout>
                  <c:x val="7.8755258930042593E-2"/>
                  <c:y val="7.7585399787335599E-2"/>
                </c:manualLayout>
              </c:layout>
              <c:tx>
                <c:rich>
                  <a:bodyPr/>
                  <a:lstStyle/>
                  <a:p>
                    <a:pPr>
                      <a:defRPr sz="1000" b="1" i="0" u="none" strike="noStrike" baseline="0">
                        <a:solidFill>
                          <a:srgbClr val="000000"/>
                        </a:solidFill>
                        <a:latin typeface="Arial"/>
                        <a:ea typeface="Arial"/>
                        <a:cs typeface="Arial"/>
                      </a:defRPr>
                    </a:pPr>
                    <a:r>
                      <a:rPr lang="en-US" sz="1800" b="1" i="0" u="none" strike="noStrike" baseline="0" dirty="0">
                        <a:solidFill>
                          <a:srgbClr val="000000"/>
                        </a:solidFill>
                        <a:latin typeface="Arial"/>
                        <a:ea typeface="Arial"/>
                        <a:cs typeface="Arial"/>
                      </a:rPr>
                      <a:t>Energized</a:t>
                    </a:r>
                  </a:p>
                  <a:p>
                    <a:pPr>
                      <a:defRPr sz="1000" b="1" i="0" u="none" strike="noStrike" baseline="0">
                        <a:solidFill>
                          <a:srgbClr val="000000"/>
                        </a:solidFill>
                        <a:latin typeface="Arial"/>
                        <a:ea typeface="Arial"/>
                        <a:cs typeface="Arial"/>
                      </a:defRPr>
                    </a:pPr>
                    <a:r>
                      <a:rPr lang="en-US" sz="1800" b="1" i="0" u="none" strike="noStrike" baseline="0" dirty="0">
                        <a:solidFill>
                          <a:srgbClr val="000000"/>
                        </a:solidFill>
                        <a:latin typeface="Arial"/>
                        <a:ea typeface="Arial"/>
                        <a:cs typeface="Arial"/>
                      </a:rPr>
                      <a:t>(12%)</a:t>
                    </a:r>
                    <a:endParaRPr lang="en-US" sz="1800" b="0" i="0" u="none" strike="noStrike" baseline="0" dirty="0">
                      <a:solidFill>
                        <a:srgbClr val="000000"/>
                      </a:solidFill>
                      <a:latin typeface="Arial"/>
                      <a:ea typeface="Arial"/>
                      <a:cs typeface="Arial"/>
                    </a:endParaRPr>
                  </a:p>
                </c:rich>
              </c:tx>
              <c:spPr>
                <a:noFill/>
                <a:ln w="25398">
                  <a:noFill/>
                </a:ln>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7"/>
              <c:layout>
                <c:manualLayout>
                  <c:x val="3.5498111863132897E-2"/>
                  <c:y val="5.6983973092815499E-2"/>
                </c:manualLayout>
              </c:layout>
              <c:tx>
                <c:rich>
                  <a:bodyPr/>
                  <a:lstStyle/>
                  <a:p>
                    <a:pPr>
                      <a:defRPr sz="1000" b="1" i="0" u="none" strike="noStrike" baseline="0">
                        <a:solidFill>
                          <a:srgbClr val="000000"/>
                        </a:solidFill>
                        <a:latin typeface="Arial"/>
                        <a:ea typeface="Arial"/>
                        <a:cs typeface="Arial"/>
                      </a:defRPr>
                    </a:pPr>
                    <a:r>
                      <a:rPr lang="en-US" sz="1800" b="1" i="0" u="none" strike="noStrike" baseline="0" dirty="0">
                        <a:solidFill>
                          <a:srgbClr val="000000"/>
                        </a:solidFill>
                        <a:latin typeface="Arial"/>
                        <a:ea typeface="Arial"/>
                        <a:cs typeface="Arial"/>
                      </a:rPr>
                      <a:t>Vibrant</a:t>
                    </a:r>
                  </a:p>
                  <a:p>
                    <a:pPr>
                      <a:defRPr sz="1000" b="1" i="0" u="none" strike="noStrike" baseline="0">
                        <a:solidFill>
                          <a:srgbClr val="000000"/>
                        </a:solidFill>
                        <a:latin typeface="Arial"/>
                        <a:ea typeface="Arial"/>
                        <a:cs typeface="Arial"/>
                      </a:defRPr>
                    </a:pPr>
                    <a:r>
                      <a:rPr lang="en-US" sz="1800" b="1" i="0" u="none" strike="noStrike" baseline="0" dirty="0">
                        <a:solidFill>
                          <a:srgbClr val="000000"/>
                        </a:solidFill>
                        <a:latin typeface="Arial"/>
                        <a:ea typeface="Arial"/>
                        <a:cs typeface="Arial"/>
                      </a:rPr>
                      <a:t>(8%)</a:t>
                    </a:r>
                    <a:endParaRPr lang="en-US" sz="1800" b="0" i="0" u="none" strike="noStrike" baseline="0" dirty="0">
                      <a:solidFill>
                        <a:srgbClr val="000000"/>
                      </a:solidFill>
                      <a:latin typeface="Arial"/>
                      <a:ea typeface="Arial"/>
                      <a:cs typeface="Arial"/>
                    </a:endParaRPr>
                  </a:p>
                </c:rich>
              </c:tx>
              <c:spPr>
                <a:noFill/>
                <a:ln w="25398">
                  <a:noFill/>
                </a:ln>
              </c:spPr>
              <c:dLblPos val="bestFit"/>
              <c:showLegendKey val="0"/>
              <c:showVal val="0"/>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Sheet1!$A$2:$A$9</c:f>
              <c:strCache>
                <c:ptCount val="8"/>
                <c:pt idx="0">
                  <c:v>Troubled</c:v>
                </c:pt>
                <c:pt idx="1">
                  <c:v>Stalled</c:v>
                </c:pt>
                <c:pt idx="2">
                  <c:v>Introverted</c:v>
                </c:pt>
                <c:pt idx="3">
                  <c:v>Average</c:v>
                </c:pt>
                <c:pt idx="4">
                  <c:v>Extroverted</c:v>
                </c:pt>
                <c:pt idx="5">
                  <c:v>Mobilized</c:v>
                </c:pt>
                <c:pt idx="6">
                  <c:v>Energized</c:v>
                </c:pt>
                <c:pt idx="7">
                  <c:v>Top 5% SVI</c:v>
                </c:pt>
              </c:strCache>
            </c:strRef>
          </c:cat>
          <c:val>
            <c:numRef>
              <c:f>Sheet1!$B$2:$B$9</c:f>
              <c:numCache>
                <c:formatCode>General</c:formatCode>
                <c:ptCount val="8"/>
                <c:pt idx="0">
                  <c:v>0.14000000000000001</c:v>
                </c:pt>
                <c:pt idx="1">
                  <c:v>0.17</c:v>
                </c:pt>
                <c:pt idx="2">
                  <c:v>0.17</c:v>
                </c:pt>
                <c:pt idx="3">
                  <c:v>0.13</c:v>
                </c:pt>
                <c:pt idx="4">
                  <c:v>0.09</c:v>
                </c:pt>
                <c:pt idx="5">
                  <c:v>0.1</c:v>
                </c:pt>
                <c:pt idx="6">
                  <c:v>0.12</c:v>
                </c:pt>
                <c:pt idx="7">
                  <c:v>0.08</c:v>
                </c:pt>
              </c:numCache>
            </c:numRef>
          </c:val>
        </c:ser>
        <c:ser>
          <c:idx val="1"/>
          <c:order val="1"/>
          <c:tx>
            <c:strRef>
              <c:f>Sheet1!$C$1</c:f>
              <c:strCache>
                <c:ptCount val="1"/>
              </c:strCache>
            </c:strRef>
          </c:tx>
          <c:spPr>
            <a:solidFill>
              <a:srgbClr val="DD2D32"/>
            </a:solidFill>
            <a:ln w="25398">
              <a:noFill/>
            </a:ln>
          </c:spPr>
          <c:dPt>
            <c:idx val="0"/>
            <c:bubble3D val="0"/>
            <c:spPr>
              <a:solidFill>
                <a:srgbClr val="A5C6C9"/>
              </a:solidFill>
              <a:ln w="25398">
                <a:noFill/>
              </a:ln>
            </c:spPr>
          </c:dPt>
          <c:dPt>
            <c:idx val="1"/>
            <c:bubble3D val="0"/>
            <c:spPr>
              <a:solidFill>
                <a:srgbClr val="2C2C87"/>
              </a:solidFill>
              <a:ln w="25398">
                <a:noFill/>
              </a:ln>
            </c:spPr>
          </c:dPt>
          <c:dPt>
            <c:idx val="2"/>
            <c:bubble3D val="0"/>
            <c:spPr>
              <a:solidFill>
                <a:srgbClr val="E2E2E2"/>
              </a:solidFill>
              <a:ln w="25398">
                <a:noFill/>
              </a:ln>
            </c:spPr>
          </c:dPt>
          <c:dPt>
            <c:idx val="3"/>
            <c:bubble3D val="0"/>
            <c:spPr>
              <a:solidFill>
                <a:srgbClr val="000000"/>
              </a:solidFill>
              <a:ln w="25398">
                <a:noFill/>
              </a:ln>
            </c:spPr>
          </c:dPt>
          <c:dPt>
            <c:idx val="4"/>
            <c:bubble3D val="0"/>
            <c:spPr>
              <a:solidFill>
                <a:srgbClr val="C1D2D4"/>
              </a:solidFill>
              <a:ln w="25398">
                <a:noFill/>
              </a:ln>
            </c:spPr>
          </c:dPt>
          <c:dPt>
            <c:idx val="5"/>
            <c:bubble3D val="0"/>
            <c:spPr>
              <a:solidFill>
                <a:srgbClr val="27277A"/>
              </a:solidFill>
              <a:ln w="25398">
                <a:noFill/>
              </a:ln>
            </c:spPr>
          </c:dPt>
          <c:dPt>
            <c:idx val="6"/>
            <c:bubble3D val="0"/>
            <c:spPr>
              <a:solidFill>
                <a:srgbClr val="CDE8EA"/>
              </a:solidFill>
              <a:ln w="25398">
                <a:noFill/>
              </a:ln>
            </c:spPr>
          </c:dPt>
          <c:dPt>
            <c:idx val="7"/>
            <c:bubble3D val="0"/>
            <c:spPr>
              <a:solidFill>
                <a:srgbClr val="8A8AB7"/>
              </a:solidFill>
              <a:ln w="25398">
                <a:noFill/>
              </a:ln>
            </c:spPr>
          </c:dPt>
          <c:cat>
            <c:strRef>
              <c:f>Sheet1!$A$2:$A$9</c:f>
              <c:strCache>
                <c:ptCount val="8"/>
                <c:pt idx="0">
                  <c:v>Troubled</c:v>
                </c:pt>
                <c:pt idx="1">
                  <c:v>Stalled</c:v>
                </c:pt>
                <c:pt idx="2">
                  <c:v>Introverted</c:v>
                </c:pt>
                <c:pt idx="3">
                  <c:v>Average</c:v>
                </c:pt>
                <c:pt idx="4">
                  <c:v>Extroverted</c:v>
                </c:pt>
                <c:pt idx="5">
                  <c:v>Mobilized</c:v>
                </c:pt>
                <c:pt idx="6">
                  <c:v>Energized</c:v>
                </c:pt>
                <c:pt idx="7">
                  <c:v>Top 5% SVI</c:v>
                </c:pt>
              </c:strCache>
            </c:strRef>
          </c:cat>
          <c:val>
            <c:numRef>
              <c:f>Sheet1!$C$2:$C$9</c:f>
              <c:numCache>
                <c:formatCode>General</c:formatCode>
                <c:ptCount val="8"/>
              </c:numCache>
            </c:numRef>
          </c:val>
        </c:ser>
        <c:ser>
          <c:idx val="2"/>
          <c:order val="2"/>
          <c:tx>
            <c:strRef>
              <c:f>Sheet1!$D$1</c:f>
              <c:strCache>
                <c:ptCount val="1"/>
              </c:strCache>
            </c:strRef>
          </c:tx>
          <c:spPr>
            <a:solidFill>
              <a:srgbClr val="FFFFFF"/>
            </a:solidFill>
            <a:ln w="25398">
              <a:noFill/>
            </a:ln>
          </c:spPr>
          <c:dPt>
            <c:idx val="0"/>
            <c:bubble3D val="0"/>
            <c:spPr>
              <a:solidFill>
                <a:srgbClr val="A5C6C9"/>
              </a:solidFill>
              <a:ln w="25398">
                <a:noFill/>
              </a:ln>
            </c:spPr>
          </c:dPt>
          <c:dPt>
            <c:idx val="1"/>
            <c:bubble3D val="0"/>
            <c:spPr>
              <a:solidFill>
                <a:srgbClr val="2C2C87"/>
              </a:solidFill>
              <a:ln w="25398">
                <a:noFill/>
              </a:ln>
            </c:spPr>
          </c:dPt>
          <c:dPt>
            <c:idx val="2"/>
            <c:bubble3D val="0"/>
            <c:spPr>
              <a:solidFill>
                <a:srgbClr val="E2E2E2"/>
              </a:solidFill>
              <a:ln w="25398">
                <a:noFill/>
              </a:ln>
            </c:spPr>
          </c:dPt>
          <c:dPt>
            <c:idx val="3"/>
            <c:bubble3D val="0"/>
            <c:spPr>
              <a:solidFill>
                <a:srgbClr val="000000"/>
              </a:solidFill>
              <a:ln w="25398">
                <a:noFill/>
              </a:ln>
            </c:spPr>
          </c:dPt>
          <c:dPt>
            <c:idx val="4"/>
            <c:bubble3D val="0"/>
            <c:spPr>
              <a:solidFill>
                <a:srgbClr val="C1D2D4"/>
              </a:solidFill>
              <a:ln w="25398">
                <a:noFill/>
              </a:ln>
            </c:spPr>
          </c:dPt>
          <c:dPt>
            <c:idx val="5"/>
            <c:bubble3D val="0"/>
            <c:spPr>
              <a:solidFill>
                <a:srgbClr val="27277A"/>
              </a:solidFill>
              <a:ln w="25398">
                <a:noFill/>
              </a:ln>
            </c:spPr>
          </c:dPt>
          <c:dPt>
            <c:idx val="6"/>
            <c:bubble3D val="0"/>
            <c:spPr>
              <a:solidFill>
                <a:srgbClr val="CDE8EA"/>
              </a:solidFill>
              <a:ln w="25398">
                <a:noFill/>
              </a:ln>
            </c:spPr>
          </c:dPt>
          <c:dPt>
            <c:idx val="7"/>
            <c:bubble3D val="0"/>
            <c:spPr>
              <a:solidFill>
                <a:srgbClr val="8A8AB7"/>
              </a:solidFill>
              <a:ln w="25398">
                <a:noFill/>
              </a:ln>
            </c:spPr>
          </c:dPt>
          <c:cat>
            <c:strRef>
              <c:f>Sheet1!$A$2:$A$9</c:f>
              <c:strCache>
                <c:ptCount val="8"/>
                <c:pt idx="0">
                  <c:v>Troubled</c:v>
                </c:pt>
                <c:pt idx="1">
                  <c:v>Stalled</c:v>
                </c:pt>
                <c:pt idx="2">
                  <c:v>Introverted</c:v>
                </c:pt>
                <c:pt idx="3">
                  <c:v>Average</c:v>
                </c:pt>
                <c:pt idx="4">
                  <c:v>Extroverted</c:v>
                </c:pt>
                <c:pt idx="5">
                  <c:v>Mobilized</c:v>
                </c:pt>
                <c:pt idx="6">
                  <c:v>Energized</c:v>
                </c:pt>
                <c:pt idx="7">
                  <c:v>Top 5% SVI</c:v>
                </c:pt>
              </c:strCache>
            </c:strRef>
          </c:cat>
          <c:val>
            <c:numRef>
              <c:f>Sheet1!$D$2:$D$9</c:f>
              <c:numCache>
                <c:formatCode>General</c:formatCode>
                <c:ptCount val="8"/>
              </c:numCache>
            </c:numRef>
          </c:val>
        </c:ser>
        <c:dLbls>
          <c:showLegendKey val="0"/>
          <c:showVal val="0"/>
          <c:showCatName val="0"/>
          <c:showSerName val="0"/>
          <c:showPercent val="0"/>
          <c:showBubbleSize val="0"/>
          <c:showLeaderLines val="1"/>
        </c:dLbls>
        <c:firstSliceAng val="0"/>
      </c:pieChart>
      <c:spPr>
        <a:noFill/>
        <a:ln w="25398">
          <a:noFill/>
        </a:ln>
      </c:spPr>
    </c:plotArea>
    <c:plotVisOnly val="1"/>
    <c:dispBlanksAs val="zero"/>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w="25398">
          <a:noFill/>
        </a:ln>
      </c:spPr>
    </c:title>
    <c:autoTitleDeleted val="0"/>
    <c:plotArea>
      <c:layout>
        <c:manualLayout>
          <c:layoutTarget val="inner"/>
          <c:xMode val="edge"/>
          <c:yMode val="edge"/>
          <c:x val="0.18975514063825"/>
          <c:y val="0.16076828221638501"/>
          <c:w val="0.47881856479287699"/>
          <c:h val="0.74911279263844699"/>
        </c:manualLayout>
      </c:layout>
      <c:pieChart>
        <c:varyColors val="1"/>
        <c:ser>
          <c:idx val="0"/>
          <c:order val="0"/>
          <c:tx>
            <c:strRef>
              <c:f>Sheet1!$B$1</c:f>
              <c:strCache>
                <c:ptCount val="1"/>
              </c:strCache>
            </c:strRef>
          </c:tx>
          <c:spPr>
            <a:solidFill>
              <a:srgbClr val="FF5757"/>
            </a:solidFill>
            <a:ln w="25398">
              <a:noFill/>
            </a:ln>
          </c:spPr>
          <c:explosion val="8"/>
          <c:dPt>
            <c:idx val="0"/>
            <c:bubble3D val="0"/>
            <c:spPr>
              <a:solidFill>
                <a:srgbClr val="BC0000"/>
              </a:solidFill>
              <a:ln w="25398">
                <a:noFill/>
              </a:ln>
            </c:spPr>
          </c:dPt>
          <c:dPt>
            <c:idx val="1"/>
            <c:bubble3D val="0"/>
          </c:dPt>
          <c:dPt>
            <c:idx val="2"/>
            <c:bubble3D val="0"/>
            <c:spPr>
              <a:solidFill>
                <a:srgbClr val="FFFF43"/>
              </a:solidFill>
              <a:ln w="25398">
                <a:noFill/>
              </a:ln>
            </c:spPr>
          </c:dPt>
          <c:dPt>
            <c:idx val="3"/>
            <c:bubble3D val="0"/>
            <c:spPr>
              <a:solidFill>
                <a:srgbClr val="B4B000"/>
              </a:solidFill>
              <a:ln w="25398">
                <a:noFill/>
              </a:ln>
            </c:spPr>
          </c:dPt>
          <c:dPt>
            <c:idx val="4"/>
            <c:bubble3D val="0"/>
            <c:spPr>
              <a:solidFill>
                <a:srgbClr val="FFFF7D"/>
              </a:solidFill>
              <a:ln w="25398">
                <a:noFill/>
              </a:ln>
            </c:spPr>
          </c:dPt>
          <c:dPt>
            <c:idx val="5"/>
            <c:bubble3D val="0"/>
            <c:spPr>
              <a:solidFill>
                <a:srgbClr val="85FFBC"/>
              </a:solidFill>
              <a:ln w="25398">
                <a:noFill/>
              </a:ln>
            </c:spPr>
          </c:dPt>
          <c:dPt>
            <c:idx val="6"/>
            <c:bubble3D val="0"/>
            <c:spPr>
              <a:solidFill>
                <a:srgbClr val="00DA63"/>
              </a:solidFill>
              <a:ln w="25398">
                <a:noFill/>
              </a:ln>
            </c:spPr>
          </c:dPt>
          <c:dPt>
            <c:idx val="7"/>
            <c:bubble3D val="0"/>
            <c:spPr>
              <a:solidFill>
                <a:srgbClr val="00B451"/>
              </a:solidFill>
              <a:ln w="25398">
                <a:noFill/>
              </a:ln>
            </c:spPr>
          </c:dPt>
          <c:dLbls>
            <c:dLbl>
              <c:idx val="0"/>
              <c:layout>
                <c:manualLayout>
                  <c:x val="-7.1235277441303001E-3"/>
                  <c:y val="-9.6038434512928095E-2"/>
                </c:manualLayout>
              </c:layout>
              <c:tx>
                <c:rich>
                  <a:bodyPr/>
                  <a:lstStyle/>
                  <a:p>
                    <a:pPr>
                      <a:defRPr sz="1000" b="1" i="0" u="none" strike="noStrike" baseline="0">
                        <a:solidFill>
                          <a:srgbClr val="000000"/>
                        </a:solidFill>
                        <a:latin typeface="Arial"/>
                        <a:ea typeface="Arial"/>
                        <a:cs typeface="Arial"/>
                      </a:defRPr>
                    </a:pPr>
                    <a:r>
                      <a:rPr lang="en-US" sz="1800" b="1" i="0" u="none" strike="noStrike" baseline="0" dirty="0">
                        <a:solidFill>
                          <a:srgbClr val="000000"/>
                        </a:solidFill>
                        <a:latin typeface="Arial"/>
                        <a:ea typeface="Arial"/>
                        <a:cs typeface="Arial"/>
                      </a:rPr>
                      <a:t>Troubled</a:t>
                    </a:r>
                  </a:p>
                  <a:p>
                    <a:pPr>
                      <a:defRPr sz="1000" b="1" i="0" u="none" strike="noStrike" baseline="0">
                        <a:solidFill>
                          <a:srgbClr val="000000"/>
                        </a:solidFill>
                        <a:latin typeface="Arial"/>
                        <a:ea typeface="Arial"/>
                        <a:cs typeface="Arial"/>
                      </a:defRPr>
                    </a:pPr>
                    <a:r>
                      <a:rPr lang="en-US" sz="1800" b="1" i="0" u="none" strike="noStrike" baseline="0" dirty="0" smtClean="0">
                        <a:solidFill>
                          <a:srgbClr val="000000"/>
                        </a:solidFill>
                        <a:latin typeface="Arial"/>
                        <a:ea typeface="Arial"/>
                        <a:cs typeface="Arial"/>
                      </a:rPr>
                      <a:t>(51%)</a:t>
                    </a:r>
                    <a:endParaRPr lang="en-US" sz="1800" b="0" i="0" u="none" strike="noStrike" baseline="0" dirty="0">
                      <a:solidFill>
                        <a:srgbClr val="000000"/>
                      </a:solidFill>
                      <a:latin typeface="Arial"/>
                      <a:ea typeface="Arial"/>
                      <a:cs typeface="Arial"/>
                    </a:endParaRPr>
                  </a:p>
                </c:rich>
              </c:tx>
              <c:spPr>
                <a:noFill/>
                <a:ln w="25398">
                  <a:noFill/>
                </a:ln>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1"/>
              <c:layout>
                <c:manualLayout>
                  <c:x val="-3.6463321392060301E-2"/>
                  <c:y val="-6.6012591320766104E-2"/>
                </c:manualLayout>
              </c:layout>
              <c:tx>
                <c:rich>
                  <a:bodyPr/>
                  <a:lstStyle/>
                  <a:p>
                    <a:pPr>
                      <a:defRPr sz="1000" b="1" i="0" u="none" strike="noStrike" baseline="0">
                        <a:solidFill>
                          <a:srgbClr val="000000"/>
                        </a:solidFill>
                        <a:latin typeface="Arial"/>
                        <a:ea typeface="Arial"/>
                        <a:cs typeface="Arial"/>
                      </a:defRPr>
                    </a:pPr>
                    <a:r>
                      <a:rPr lang="en-US" sz="1800" b="1" i="0" u="none" strike="noStrike" baseline="0" dirty="0">
                        <a:solidFill>
                          <a:srgbClr val="000000"/>
                        </a:solidFill>
                        <a:latin typeface="Arial"/>
                        <a:ea typeface="Arial"/>
                        <a:cs typeface="Arial"/>
                      </a:rPr>
                      <a:t>Complacent</a:t>
                    </a:r>
                  </a:p>
                  <a:p>
                    <a:pPr>
                      <a:defRPr sz="1000" b="1" i="0" u="none" strike="noStrike" baseline="0">
                        <a:solidFill>
                          <a:srgbClr val="000000"/>
                        </a:solidFill>
                        <a:latin typeface="Arial"/>
                        <a:ea typeface="Arial"/>
                        <a:cs typeface="Arial"/>
                      </a:defRPr>
                    </a:pPr>
                    <a:r>
                      <a:rPr lang="en-US" sz="1800" b="1" i="0" u="none" strike="noStrike" baseline="0" dirty="0" smtClean="0">
                        <a:solidFill>
                          <a:srgbClr val="000000"/>
                        </a:solidFill>
                        <a:latin typeface="Arial"/>
                        <a:ea typeface="Arial"/>
                        <a:cs typeface="Arial"/>
                      </a:rPr>
                      <a:t>(23%)</a:t>
                    </a:r>
                    <a:endParaRPr lang="en-US" sz="1800" b="0" i="0" u="none" strike="noStrike" baseline="0" dirty="0">
                      <a:solidFill>
                        <a:srgbClr val="000000"/>
                      </a:solidFill>
                      <a:latin typeface="Arial"/>
                      <a:ea typeface="Arial"/>
                      <a:cs typeface="Arial"/>
                    </a:endParaRPr>
                  </a:p>
                </c:rich>
              </c:tx>
              <c:spPr>
                <a:noFill/>
                <a:ln w="25398">
                  <a:noFill/>
                </a:ln>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2"/>
              <c:layout>
                <c:manualLayout>
                  <c:x val="-1.3157278306114699E-2"/>
                  <c:y val="-3.3037029364396599E-2"/>
                </c:manualLayout>
              </c:layout>
              <c:tx>
                <c:rich>
                  <a:bodyPr/>
                  <a:lstStyle/>
                  <a:p>
                    <a:pPr>
                      <a:defRPr sz="1000" b="1" i="0" u="none" strike="noStrike" baseline="0">
                        <a:solidFill>
                          <a:srgbClr val="000000"/>
                        </a:solidFill>
                        <a:latin typeface="Arial"/>
                        <a:ea typeface="Arial"/>
                        <a:cs typeface="Arial"/>
                      </a:defRPr>
                    </a:pPr>
                    <a:r>
                      <a:rPr lang="en-US" sz="1800" b="1" i="0" u="none" strike="noStrike" baseline="0" dirty="0" smtClean="0">
                        <a:solidFill>
                          <a:srgbClr val="000000"/>
                        </a:solidFill>
                        <a:latin typeface="Arial"/>
                        <a:ea typeface="Arial"/>
                        <a:cs typeface="Arial"/>
                      </a:rPr>
                      <a:t>Average</a:t>
                    </a:r>
                    <a:endParaRPr lang="en-US" sz="1800" b="1" i="0" u="none" strike="noStrike" baseline="0" dirty="0">
                      <a:solidFill>
                        <a:srgbClr val="000000"/>
                      </a:solidFill>
                      <a:latin typeface="Arial"/>
                      <a:ea typeface="Arial"/>
                      <a:cs typeface="Arial"/>
                    </a:endParaRPr>
                  </a:p>
                  <a:p>
                    <a:pPr>
                      <a:defRPr sz="1000" b="1" i="0" u="none" strike="noStrike" baseline="0">
                        <a:solidFill>
                          <a:srgbClr val="000000"/>
                        </a:solidFill>
                        <a:latin typeface="Arial"/>
                        <a:ea typeface="Arial"/>
                        <a:cs typeface="Arial"/>
                      </a:defRPr>
                    </a:pPr>
                    <a:r>
                      <a:rPr lang="en-US" sz="1800" b="1" i="0" u="none" strike="noStrike" baseline="0" dirty="0" smtClean="0">
                        <a:solidFill>
                          <a:srgbClr val="000000"/>
                        </a:solidFill>
                        <a:latin typeface="Arial"/>
                        <a:ea typeface="Arial"/>
                        <a:cs typeface="Arial"/>
                      </a:rPr>
                      <a:t>(1%)</a:t>
                    </a:r>
                    <a:endParaRPr lang="en-US" sz="1800" b="0" i="0" u="none" strike="noStrike" baseline="0" dirty="0">
                      <a:solidFill>
                        <a:srgbClr val="000000"/>
                      </a:solidFill>
                      <a:latin typeface="Arial"/>
                      <a:ea typeface="Arial"/>
                      <a:cs typeface="Arial"/>
                    </a:endParaRPr>
                  </a:p>
                </c:rich>
              </c:tx>
              <c:spPr>
                <a:noFill/>
                <a:ln w="25398">
                  <a:noFill/>
                </a:ln>
              </c:spPr>
              <c:dLblPos val="bestFit"/>
              <c:showLegendKey val="0"/>
              <c:showVal val="0"/>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Sheet1!$A$2:$A$9</c:f>
              <c:strCache>
                <c:ptCount val="8"/>
                <c:pt idx="0">
                  <c:v>Troubled</c:v>
                </c:pt>
                <c:pt idx="1">
                  <c:v>Complacent</c:v>
                </c:pt>
                <c:pt idx="2">
                  <c:v>Introverted</c:v>
                </c:pt>
                <c:pt idx="3">
                  <c:v>Average</c:v>
                </c:pt>
                <c:pt idx="4">
                  <c:v>Extroverted</c:v>
                </c:pt>
                <c:pt idx="5">
                  <c:v>Mobilized</c:v>
                </c:pt>
                <c:pt idx="6">
                  <c:v>Energized</c:v>
                </c:pt>
                <c:pt idx="7">
                  <c:v>Top 5% SVI</c:v>
                </c:pt>
              </c:strCache>
            </c:strRef>
          </c:cat>
          <c:val>
            <c:numRef>
              <c:f>Sheet1!$B$2:$B$9</c:f>
              <c:numCache>
                <c:formatCode>General</c:formatCode>
                <c:ptCount val="8"/>
                <c:pt idx="0">
                  <c:v>0.51</c:v>
                </c:pt>
                <c:pt idx="1">
                  <c:v>0.23</c:v>
                </c:pt>
                <c:pt idx="2">
                  <c:v>0</c:v>
                </c:pt>
                <c:pt idx="3">
                  <c:v>0.01</c:v>
                </c:pt>
                <c:pt idx="4">
                  <c:v>0.24</c:v>
                </c:pt>
                <c:pt idx="5">
                  <c:v>0.01</c:v>
                </c:pt>
                <c:pt idx="6">
                  <c:v>0</c:v>
                </c:pt>
                <c:pt idx="7">
                  <c:v>0</c:v>
                </c:pt>
              </c:numCache>
            </c:numRef>
          </c:val>
        </c:ser>
        <c:ser>
          <c:idx val="1"/>
          <c:order val="1"/>
          <c:tx>
            <c:strRef>
              <c:f>Sheet1!$C$1</c:f>
              <c:strCache>
                <c:ptCount val="1"/>
              </c:strCache>
            </c:strRef>
          </c:tx>
          <c:spPr>
            <a:solidFill>
              <a:srgbClr val="DD2D32"/>
            </a:solidFill>
            <a:ln w="25398">
              <a:noFill/>
            </a:ln>
          </c:spPr>
          <c:dPt>
            <c:idx val="0"/>
            <c:bubble3D val="0"/>
            <c:spPr>
              <a:solidFill>
                <a:srgbClr val="A5C6C9"/>
              </a:solidFill>
              <a:ln w="25398">
                <a:noFill/>
              </a:ln>
            </c:spPr>
          </c:dPt>
          <c:dPt>
            <c:idx val="1"/>
            <c:bubble3D val="0"/>
            <c:spPr>
              <a:solidFill>
                <a:srgbClr val="2C2C87"/>
              </a:solidFill>
              <a:ln w="25398">
                <a:noFill/>
              </a:ln>
            </c:spPr>
          </c:dPt>
          <c:dPt>
            <c:idx val="2"/>
            <c:bubble3D val="0"/>
            <c:spPr>
              <a:solidFill>
                <a:srgbClr val="E2E2E2"/>
              </a:solidFill>
              <a:ln w="25398">
                <a:noFill/>
              </a:ln>
            </c:spPr>
          </c:dPt>
          <c:dPt>
            <c:idx val="3"/>
            <c:bubble3D val="0"/>
            <c:spPr>
              <a:solidFill>
                <a:srgbClr val="000000"/>
              </a:solidFill>
              <a:ln w="25398">
                <a:noFill/>
              </a:ln>
            </c:spPr>
          </c:dPt>
          <c:dPt>
            <c:idx val="4"/>
            <c:bubble3D val="0"/>
            <c:spPr>
              <a:solidFill>
                <a:srgbClr val="C1D2D4"/>
              </a:solidFill>
              <a:ln w="25398">
                <a:noFill/>
              </a:ln>
            </c:spPr>
          </c:dPt>
          <c:dPt>
            <c:idx val="5"/>
            <c:bubble3D val="0"/>
            <c:spPr>
              <a:solidFill>
                <a:srgbClr val="27277A"/>
              </a:solidFill>
              <a:ln w="25398">
                <a:noFill/>
              </a:ln>
            </c:spPr>
          </c:dPt>
          <c:dPt>
            <c:idx val="6"/>
            <c:bubble3D val="0"/>
            <c:spPr>
              <a:solidFill>
                <a:srgbClr val="CDE8EA"/>
              </a:solidFill>
              <a:ln w="25398">
                <a:noFill/>
              </a:ln>
            </c:spPr>
          </c:dPt>
          <c:dPt>
            <c:idx val="7"/>
            <c:bubble3D val="0"/>
            <c:spPr>
              <a:solidFill>
                <a:srgbClr val="8A8AB7"/>
              </a:solidFill>
              <a:ln w="25398">
                <a:noFill/>
              </a:ln>
            </c:spPr>
          </c:dPt>
          <c:cat>
            <c:strRef>
              <c:f>Sheet1!$A$2:$A$9</c:f>
              <c:strCache>
                <c:ptCount val="8"/>
                <c:pt idx="0">
                  <c:v>Troubled</c:v>
                </c:pt>
                <c:pt idx="1">
                  <c:v>Complacent</c:v>
                </c:pt>
                <c:pt idx="2">
                  <c:v>Introverted</c:v>
                </c:pt>
                <c:pt idx="3">
                  <c:v>Average</c:v>
                </c:pt>
                <c:pt idx="4">
                  <c:v>Extroverted</c:v>
                </c:pt>
                <c:pt idx="5">
                  <c:v>Mobilized</c:v>
                </c:pt>
                <c:pt idx="6">
                  <c:v>Energized</c:v>
                </c:pt>
                <c:pt idx="7">
                  <c:v>Top 5% SVI</c:v>
                </c:pt>
              </c:strCache>
            </c:strRef>
          </c:cat>
          <c:val>
            <c:numRef>
              <c:f>Sheet1!$C$2:$C$9</c:f>
              <c:numCache>
                <c:formatCode>General</c:formatCode>
                <c:ptCount val="8"/>
              </c:numCache>
            </c:numRef>
          </c:val>
        </c:ser>
        <c:ser>
          <c:idx val="2"/>
          <c:order val="2"/>
          <c:tx>
            <c:strRef>
              <c:f>Sheet1!$D$1</c:f>
              <c:strCache>
                <c:ptCount val="1"/>
              </c:strCache>
            </c:strRef>
          </c:tx>
          <c:spPr>
            <a:solidFill>
              <a:srgbClr val="FFFFFF"/>
            </a:solidFill>
            <a:ln w="25398">
              <a:noFill/>
            </a:ln>
          </c:spPr>
          <c:dPt>
            <c:idx val="0"/>
            <c:bubble3D val="0"/>
            <c:spPr>
              <a:solidFill>
                <a:srgbClr val="A5C6C9"/>
              </a:solidFill>
              <a:ln w="25398">
                <a:noFill/>
              </a:ln>
            </c:spPr>
          </c:dPt>
          <c:dPt>
            <c:idx val="1"/>
            <c:bubble3D val="0"/>
            <c:spPr>
              <a:solidFill>
                <a:srgbClr val="2C2C87"/>
              </a:solidFill>
              <a:ln w="25398">
                <a:noFill/>
              </a:ln>
            </c:spPr>
          </c:dPt>
          <c:dPt>
            <c:idx val="2"/>
            <c:bubble3D val="0"/>
            <c:spPr>
              <a:solidFill>
                <a:srgbClr val="E2E2E2"/>
              </a:solidFill>
              <a:ln w="25398">
                <a:noFill/>
              </a:ln>
            </c:spPr>
          </c:dPt>
          <c:dPt>
            <c:idx val="3"/>
            <c:bubble3D val="0"/>
            <c:spPr>
              <a:solidFill>
                <a:srgbClr val="000000"/>
              </a:solidFill>
              <a:ln w="25398">
                <a:noFill/>
              </a:ln>
            </c:spPr>
          </c:dPt>
          <c:dPt>
            <c:idx val="4"/>
            <c:bubble3D val="0"/>
            <c:spPr>
              <a:solidFill>
                <a:srgbClr val="C1D2D4"/>
              </a:solidFill>
              <a:ln w="25398">
                <a:noFill/>
              </a:ln>
            </c:spPr>
          </c:dPt>
          <c:dPt>
            <c:idx val="5"/>
            <c:bubble3D val="0"/>
            <c:spPr>
              <a:solidFill>
                <a:srgbClr val="27277A"/>
              </a:solidFill>
              <a:ln w="25398">
                <a:noFill/>
              </a:ln>
            </c:spPr>
          </c:dPt>
          <c:dPt>
            <c:idx val="6"/>
            <c:bubble3D val="0"/>
            <c:spPr>
              <a:solidFill>
                <a:srgbClr val="CDE8EA"/>
              </a:solidFill>
              <a:ln w="25398">
                <a:noFill/>
              </a:ln>
            </c:spPr>
          </c:dPt>
          <c:dPt>
            <c:idx val="7"/>
            <c:bubble3D val="0"/>
            <c:spPr>
              <a:solidFill>
                <a:srgbClr val="8A8AB7"/>
              </a:solidFill>
              <a:ln w="25398">
                <a:noFill/>
              </a:ln>
            </c:spPr>
          </c:dPt>
          <c:cat>
            <c:strRef>
              <c:f>Sheet1!$A$2:$A$9</c:f>
              <c:strCache>
                <c:ptCount val="8"/>
                <c:pt idx="0">
                  <c:v>Troubled</c:v>
                </c:pt>
                <c:pt idx="1">
                  <c:v>Complacent</c:v>
                </c:pt>
                <c:pt idx="2">
                  <c:v>Introverted</c:v>
                </c:pt>
                <c:pt idx="3">
                  <c:v>Average</c:v>
                </c:pt>
                <c:pt idx="4">
                  <c:v>Extroverted</c:v>
                </c:pt>
                <c:pt idx="5">
                  <c:v>Mobilized</c:v>
                </c:pt>
                <c:pt idx="6">
                  <c:v>Energized</c:v>
                </c:pt>
                <c:pt idx="7">
                  <c:v>Top 5% SVI</c:v>
                </c:pt>
              </c:strCache>
            </c:strRef>
          </c:cat>
          <c:val>
            <c:numRef>
              <c:f>Sheet1!$D$2:$D$9</c:f>
              <c:numCache>
                <c:formatCode>General</c:formatCode>
                <c:ptCount val="8"/>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bwMode="auto">
          <a:xfrm>
            <a:off x="0" y="0"/>
            <a:ext cx="4029075" cy="342900"/>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defTabSz="911225">
              <a:defRPr sz="1200">
                <a:latin typeface="Arial" charset="0"/>
                <a:ea typeface="ＭＳ Ｐゴシック" pitchFamily="-107" charset="-128"/>
                <a:cs typeface="+mn-cs"/>
              </a:defRPr>
            </a:lvl1pPr>
          </a:lstStyle>
          <a:p>
            <a:pPr>
              <a:defRPr/>
            </a:pPr>
            <a:endParaRPr lang="en-US" dirty="0"/>
          </a:p>
        </p:txBody>
      </p:sp>
      <p:sp>
        <p:nvSpPr>
          <p:cNvPr id="219139" name="Rectangle 3"/>
          <p:cNvSpPr>
            <a:spLocks noGrp="1" noChangeArrowheads="1"/>
          </p:cNvSpPr>
          <p:nvPr>
            <p:ph type="dt" sz="quarter" idx="1"/>
          </p:nvPr>
        </p:nvSpPr>
        <p:spPr bwMode="auto">
          <a:xfrm>
            <a:off x="5265738" y="0"/>
            <a:ext cx="4029075" cy="342900"/>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r" defTabSz="911225">
              <a:defRPr sz="1200">
                <a:latin typeface="Arial" pitchFamily="-109" charset="0"/>
                <a:ea typeface="ＭＳ Ｐゴシック" pitchFamily="-109" charset="-128"/>
                <a:cs typeface="ＭＳ Ｐゴシック" pitchFamily="-109" charset="-128"/>
              </a:defRPr>
            </a:lvl1pPr>
          </a:lstStyle>
          <a:p>
            <a:pPr>
              <a:defRPr/>
            </a:pPr>
            <a:fld id="{DA35342D-35B9-CB47-89DC-14C9D6253534}" type="datetime1">
              <a:rPr lang="en-US"/>
              <a:pPr>
                <a:defRPr/>
              </a:pPr>
              <a:t>3/15/2018</a:t>
            </a:fld>
            <a:endParaRPr lang="en-US" dirty="0"/>
          </a:p>
        </p:txBody>
      </p:sp>
      <p:sp>
        <p:nvSpPr>
          <p:cNvPr id="219140" name="Rectangle 4"/>
          <p:cNvSpPr>
            <a:spLocks noGrp="1" noChangeArrowheads="1"/>
          </p:cNvSpPr>
          <p:nvPr>
            <p:ph type="ftr" sz="quarter" idx="2"/>
          </p:nvPr>
        </p:nvSpPr>
        <p:spPr bwMode="auto">
          <a:xfrm>
            <a:off x="0" y="6513513"/>
            <a:ext cx="4029075" cy="342900"/>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defTabSz="911225">
              <a:defRPr sz="1200">
                <a:latin typeface="Arial" charset="0"/>
                <a:ea typeface="ＭＳ Ｐゴシック" pitchFamily="-107" charset="-128"/>
                <a:cs typeface="+mn-cs"/>
              </a:defRPr>
            </a:lvl1pPr>
          </a:lstStyle>
          <a:p>
            <a:pPr>
              <a:defRPr/>
            </a:pPr>
            <a:endParaRPr lang="en-US" dirty="0"/>
          </a:p>
        </p:txBody>
      </p:sp>
      <p:sp>
        <p:nvSpPr>
          <p:cNvPr id="219141" name="Rectangle 5"/>
          <p:cNvSpPr>
            <a:spLocks noGrp="1" noChangeArrowheads="1"/>
          </p:cNvSpPr>
          <p:nvPr>
            <p:ph type="sldNum" sz="quarter" idx="3"/>
          </p:nvPr>
        </p:nvSpPr>
        <p:spPr bwMode="auto">
          <a:xfrm>
            <a:off x="5265738" y="6513513"/>
            <a:ext cx="4029075" cy="342900"/>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lgn="r" defTabSz="911225">
              <a:defRPr sz="1200">
                <a:latin typeface="Arial" pitchFamily="-109" charset="0"/>
                <a:ea typeface="ＭＳ Ｐゴシック" pitchFamily="-109" charset="-128"/>
                <a:cs typeface="ＭＳ Ｐゴシック" pitchFamily="-109" charset="-128"/>
              </a:defRPr>
            </a:lvl1pPr>
          </a:lstStyle>
          <a:p>
            <a:pPr>
              <a:defRPr/>
            </a:pPr>
            <a:fld id="{F7EA982F-9BE7-D542-AC4C-A0E739C9F754}" type="slidenum">
              <a:rPr lang="en-US"/>
              <a:pPr>
                <a:defRPr/>
              </a:pPr>
              <a:t>‹#›</a:t>
            </a:fld>
            <a:endParaRPr lang="en-US" dirty="0"/>
          </a:p>
        </p:txBody>
      </p:sp>
    </p:spTree>
    <p:extLst>
      <p:ext uri="{BB962C8B-B14F-4D97-AF65-F5344CB8AC3E}">
        <p14:creationId xmlns:p14="http://schemas.microsoft.com/office/powerpoint/2010/main" val="6555445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29075" cy="342900"/>
          </a:xfrm>
          <a:prstGeom prst="rect">
            <a:avLst/>
          </a:prstGeom>
          <a:noFill/>
          <a:ln w="9525">
            <a:noFill/>
            <a:miter lim="800000"/>
            <a:headEnd/>
            <a:tailEnd/>
          </a:ln>
        </p:spPr>
        <p:txBody>
          <a:bodyPr vert="horz" wrap="square" lIns="91413" tIns="45706" rIns="91413" bIns="45706" numCol="1" anchor="t" anchorCtr="0" compatLnSpc="1">
            <a:prstTxWarp prst="textNoShape">
              <a:avLst/>
            </a:prstTxWarp>
          </a:bodyPr>
          <a:lstStyle>
            <a:lvl1pPr defTabSz="911225" eaLnBrk="1" hangingPunct="1">
              <a:defRPr sz="1200">
                <a:latin typeface="Arial" charset="0"/>
                <a:ea typeface="ＭＳ Ｐゴシック" pitchFamily="-107" charset="-128"/>
                <a:cs typeface="+mn-cs"/>
              </a:defRPr>
            </a:lvl1pPr>
          </a:lstStyle>
          <a:p>
            <a:pPr>
              <a:defRPr/>
            </a:pPr>
            <a:endParaRPr lang="en-US" dirty="0"/>
          </a:p>
        </p:txBody>
      </p:sp>
      <p:sp>
        <p:nvSpPr>
          <p:cNvPr id="6147" name="Rectangle 3"/>
          <p:cNvSpPr>
            <a:spLocks noGrp="1" noChangeArrowheads="1"/>
          </p:cNvSpPr>
          <p:nvPr>
            <p:ph type="dt" idx="1"/>
          </p:nvPr>
        </p:nvSpPr>
        <p:spPr bwMode="auto">
          <a:xfrm>
            <a:off x="5265738" y="0"/>
            <a:ext cx="4029075" cy="342900"/>
          </a:xfrm>
          <a:prstGeom prst="rect">
            <a:avLst/>
          </a:prstGeom>
          <a:noFill/>
          <a:ln w="9525">
            <a:noFill/>
            <a:miter lim="800000"/>
            <a:headEnd/>
            <a:tailEnd/>
          </a:ln>
        </p:spPr>
        <p:txBody>
          <a:bodyPr vert="horz" wrap="square" lIns="91413" tIns="45706" rIns="91413" bIns="45706" numCol="1" anchor="t" anchorCtr="0" compatLnSpc="1">
            <a:prstTxWarp prst="textNoShape">
              <a:avLst/>
            </a:prstTxWarp>
          </a:bodyPr>
          <a:lstStyle>
            <a:lvl1pPr algn="r" defTabSz="911225" eaLnBrk="1" hangingPunct="1">
              <a:defRPr sz="1200">
                <a:latin typeface="Arial" pitchFamily="-109" charset="0"/>
                <a:ea typeface="ＭＳ Ｐゴシック" pitchFamily="-109" charset="-128"/>
                <a:cs typeface="ＭＳ Ｐゴシック" pitchFamily="-109" charset="-128"/>
              </a:defRPr>
            </a:lvl1pPr>
          </a:lstStyle>
          <a:p>
            <a:pPr>
              <a:defRPr/>
            </a:pPr>
            <a:fld id="{7C9CF4CD-7198-B444-9970-DF62576A1676}" type="datetime1">
              <a:rPr lang="en-US"/>
              <a:pPr>
                <a:defRPr/>
              </a:pPr>
              <a:t>3/15/2018</a:t>
            </a:fld>
            <a:endParaRPr lang="en-US" dirty="0"/>
          </a:p>
        </p:txBody>
      </p:sp>
      <p:sp>
        <p:nvSpPr>
          <p:cNvPr id="17412" name="Rectangle 4"/>
          <p:cNvSpPr>
            <a:spLocks noGrp="1" noRot="1" noChangeAspect="1" noChangeArrowheads="1" noTextEdit="1"/>
          </p:cNvSpPr>
          <p:nvPr>
            <p:ph type="sldImg" idx="2"/>
          </p:nvPr>
        </p:nvSpPr>
        <p:spPr bwMode="auto">
          <a:xfrm>
            <a:off x="2933700" y="514350"/>
            <a:ext cx="3429000" cy="25717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0275" y="3257550"/>
            <a:ext cx="7435850" cy="3086100"/>
          </a:xfrm>
          <a:prstGeom prst="rect">
            <a:avLst/>
          </a:prstGeom>
          <a:noFill/>
          <a:ln w="9525">
            <a:noFill/>
            <a:miter lim="800000"/>
            <a:headEnd/>
            <a:tailEnd/>
          </a:ln>
        </p:spPr>
        <p:txBody>
          <a:bodyPr vert="horz" wrap="square" lIns="91413" tIns="45706" rIns="91413" bIns="457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6513513"/>
            <a:ext cx="4029075" cy="342900"/>
          </a:xfrm>
          <a:prstGeom prst="rect">
            <a:avLst/>
          </a:prstGeom>
          <a:noFill/>
          <a:ln w="9525">
            <a:noFill/>
            <a:miter lim="800000"/>
            <a:headEnd/>
            <a:tailEnd/>
          </a:ln>
        </p:spPr>
        <p:txBody>
          <a:bodyPr vert="horz" wrap="square" lIns="91413" tIns="45706" rIns="91413" bIns="45706" numCol="1" anchor="b" anchorCtr="0" compatLnSpc="1">
            <a:prstTxWarp prst="textNoShape">
              <a:avLst/>
            </a:prstTxWarp>
          </a:bodyPr>
          <a:lstStyle>
            <a:lvl1pPr defTabSz="911225" eaLnBrk="1" hangingPunct="1">
              <a:defRPr sz="1200">
                <a:latin typeface="Arial" charset="0"/>
                <a:ea typeface="ＭＳ Ｐゴシック" pitchFamily="-107" charset="-128"/>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5265738" y="6513513"/>
            <a:ext cx="4029075" cy="342900"/>
          </a:xfrm>
          <a:prstGeom prst="rect">
            <a:avLst/>
          </a:prstGeom>
          <a:noFill/>
          <a:ln w="9525">
            <a:noFill/>
            <a:miter lim="800000"/>
            <a:headEnd/>
            <a:tailEnd/>
          </a:ln>
        </p:spPr>
        <p:txBody>
          <a:bodyPr vert="horz" wrap="square" lIns="91413" tIns="45706" rIns="91413" bIns="45706" numCol="1" anchor="b" anchorCtr="0" compatLnSpc="1">
            <a:prstTxWarp prst="textNoShape">
              <a:avLst/>
            </a:prstTxWarp>
          </a:bodyPr>
          <a:lstStyle>
            <a:lvl1pPr algn="r" defTabSz="911225" eaLnBrk="1" hangingPunct="1">
              <a:defRPr sz="1200">
                <a:latin typeface="Arial" pitchFamily="-109" charset="0"/>
                <a:ea typeface="ＭＳ Ｐゴシック" pitchFamily="-109" charset="-128"/>
                <a:cs typeface="ＭＳ Ｐゴシック" pitchFamily="-109" charset="-128"/>
              </a:defRPr>
            </a:lvl1pPr>
          </a:lstStyle>
          <a:p>
            <a:pPr>
              <a:defRPr/>
            </a:pPr>
            <a:fld id="{F7FBED54-A84F-144D-AB7C-2612D37672CC}" type="slidenum">
              <a:rPr lang="en-US"/>
              <a:pPr>
                <a:defRPr/>
              </a:pPr>
              <a:t>‹#›</a:t>
            </a:fld>
            <a:endParaRPr lang="en-US" dirty="0"/>
          </a:p>
        </p:txBody>
      </p:sp>
    </p:spTree>
    <p:extLst>
      <p:ext uri="{BB962C8B-B14F-4D97-AF65-F5344CB8AC3E}">
        <p14:creationId xmlns:p14="http://schemas.microsoft.com/office/powerpoint/2010/main" val="300435573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CE6758BC-A947-C04E-8ADD-04F720FED106}" type="slidenum">
              <a:rPr lang="en-US"/>
              <a:pPr/>
              <a:t>0</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1581150" y="3257550"/>
            <a:ext cx="6453188" cy="3086100"/>
          </a:xfrm>
          <a:noFill/>
          <a:ln/>
        </p:spPr>
        <p:txBody>
          <a:bodyPr/>
          <a:lstStyle/>
          <a:p>
            <a:pPr marL="228600" indent="-228600"/>
            <a:endParaRPr lang="en-US">
              <a:latin typeface="Arial" pitchFamily="-109" charset="0"/>
              <a:ea typeface="ＭＳ Ｐゴシック" pitchFamily="-109" charset="-128"/>
            </a:endParaRPr>
          </a:p>
        </p:txBody>
      </p:sp>
    </p:spTree>
    <p:extLst>
      <p:ext uri="{BB962C8B-B14F-4D97-AF65-F5344CB8AC3E}">
        <p14:creationId xmlns:p14="http://schemas.microsoft.com/office/powerpoint/2010/main" val="3562683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318D638-259F-7240-8B09-081E573B8CCD}" type="slidenum">
              <a:rPr lang="en-US"/>
              <a:pPr/>
              <a:t>10</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ChangeArrowheads="1"/>
          </p:cNvSpPr>
          <p:nvPr/>
        </p:nvSpPr>
        <p:spPr bwMode="auto">
          <a:xfrm>
            <a:off x="1477963" y="3328988"/>
            <a:ext cx="6696075" cy="3086100"/>
          </a:xfrm>
          <a:prstGeom prst="rect">
            <a:avLst/>
          </a:prstGeom>
          <a:noFill/>
          <a:ln w="9525">
            <a:noFill/>
            <a:miter lim="800000"/>
            <a:headEnd/>
            <a:tailEnd/>
          </a:ln>
        </p:spPr>
        <p:txBody>
          <a:bodyPr lIns="91413" tIns="45706" rIns="91413" bIns="45706">
            <a:prstTxWarp prst="textNoShape">
              <a:avLst/>
            </a:prstTxWarp>
          </a:bodyPr>
          <a:lstStyle/>
          <a:p>
            <a:pPr marL="228600" indent="-228600">
              <a:spcBef>
                <a:spcPct val="30000"/>
              </a:spcBef>
              <a:buFontTx/>
              <a:buChar char="•"/>
            </a:pPr>
            <a:r>
              <a:rPr lang="en-US" sz="1200" dirty="0"/>
              <a:t>These four segments were identified in the original REVEAL research work.  Our goal was to understand how spiritual growth occurs (which we defined as increasing love for God and others) and what factors drive – or derail – that growth.  </a:t>
            </a:r>
          </a:p>
          <a:p>
            <a:pPr marL="228600" indent="-228600">
              <a:spcBef>
                <a:spcPct val="30000"/>
              </a:spcBef>
              <a:buFontTx/>
              <a:buChar char="•"/>
            </a:pPr>
            <a:r>
              <a:rPr lang="en-US" sz="1200" dirty="0"/>
              <a:t>We found that how people define their relationship with Christ is very predictive of spiritual growth.  In other words, people’s spiritual attitudes, motivations and behaviors are directly aligned with how they define Christ in their lives. For example, we found much stronger beliefs, more routine spiritual disciplines (e.g. daily Bible study), and greater frequencies of spiritual behaviors (like serving those in need) as people advanced from one segment to the next. So those with the highest levels of evangelism, serving, tithing, prayer, solitude, etc. were those in the Christ-Centered group.</a:t>
            </a:r>
          </a:p>
          <a:p>
            <a:pPr marL="228600" indent="-228600">
              <a:spcBef>
                <a:spcPct val="30000"/>
              </a:spcBef>
              <a:buFontTx/>
              <a:buChar char="•"/>
            </a:pPr>
            <a:r>
              <a:rPr lang="en-US" sz="1200" dirty="0"/>
              <a:t>We have tested this “spiritual continuum” in more than 500 churches across a diversity of church sizes, denominations and geographies. We have found that these four segments exist in every congregation.</a:t>
            </a:r>
          </a:p>
          <a:p>
            <a:pPr marL="228600" indent="-228600">
              <a:spcBef>
                <a:spcPct val="30000"/>
              </a:spcBef>
              <a:buFontTx/>
              <a:buChar char="•"/>
            </a:pPr>
            <a:r>
              <a:rPr lang="en-US" sz="1200" dirty="0"/>
              <a:t>This chart profiles your church’s spiritual continuum.  If you see “up” or “down” arrows, it means that your congregation’s profile is more or less spiritually mature than the total sample.</a:t>
            </a:r>
          </a:p>
          <a:p>
            <a:pPr marL="228600" indent="-228600">
              <a:spcBef>
                <a:spcPct val="30000"/>
              </a:spcBef>
              <a:buFontTx/>
              <a:buChar char="•"/>
            </a:pPr>
            <a:endParaRPr lang="en-US" sz="1200" dirty="0"/>
          </a:p>
          <a:p>
            <a:pPr marL="228600" indent="-228600">
              <a:spcBef>
                <a:spcPct val="30000"/>
              </a:spcBef>
              <a:buFontTx/>
              <a:buChar char="•"/>
            </a:pPr>
            <a:endParaRPr lang="en-US" sz="1200" dirty="0"/>
          </a:p>
          <a:p>
            <a:pPr marL="228600" indent="-228600">
              <a:spcBef>
                <a:spcPct val="30000"/>
              </a:spcBef>
              <a:buFontTx/>
              <a:buChar char="•"/>
            </a:pPr>
            <a:endParaRPr lang="en-US" sz="1200" dirty="0"/>
          </a:p>
          <a:p>
            <a:pPr marL="228600" indent="-228600">
              <a:spcBef>
                <a:spcPct val="30000"/>
              </a:spcBef>
              <a:buFontTx/>
              <a:buChar char="•"/>
            </a:pPr>
            <a:endParaRPr lang="en-US" sz="1200" dirty="0"/>
          </a:p>
        </p:txBody>
      </p:sp>
    </p:spTree>
    <p:extLst>
      <p:ext uri="{BB962C8B-B14F-4D97-AF65-F5344CB8AC3E}">
        <p14:creationId xmlns:p14="http://schemas.microsoft.com/office/powerpoint/2010/main" val="1124614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CE6758BC-A947-C04E-8ADD-04F720FED106}" type="slidenum">
              <a:rPr lang="en-US"/>
              <a:pPr/>
              <a:t>11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1581150" y="3257550"/>
            <a:ext cx="6453188" cy="3086100"/>
          </a:xfrm>
          <a:noFill/>
          <a:ln/>
        </p:spPr>
        <p:txBody>
          <a:bodyPr/>
          <a:lstStyle/>
          <a:p>
            <a:pPr marL="228600" indent="-228600"/>
            <a:endParaRPr lang="en-US">
              <a:latin typeface="Arial" pitchFamily="-109" charset="0"/>
              <a:ea typeface="ＭＳ Ｐゴシック" pitchFamily="-109" charset="-128"/>
            </a:endParaRPr>
          </a:p>
        </p:txBody>
      </p:sp>
    </p:spTree>
    <p:extLst>
      <p:ext uri="{BB962C8B-B14F-4D97-AF65-F5344CB8AC3E}">
        <p14:creationId xmlns:p14="http://schemas.microsoft.com/office/powerpoint/2010/main" val="3562683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B85EC6BE-1E2F-BB46-B845-BC11AC18FD78}" type="slidenum">
              <a:rPr lang="en-US"/>
              <a:pPr/>
              <a:t>12</a:t>
            </a:fld>
            <a:endParaRPr lang="en-US"/>
          </a:p>
        </p:txBody>
      </p:sp>
      <p:sp>
        <p:nvSpPr>
          <p:cNvPr id="21507" name="Rectangle 7"/>
          <p:cNvSpPr txBox="1">
            <a:spLocks noGrp="1" noChangeArrowheads="1"/>
          </p:cNvSpPr>
          <p:nvPr/>
        </p:nvSpPr>
        <p:spPr bwMode="auto">
          <a:xfrm>
            <a:off x="5265738" y="6513513"/>
            <a:ext cx="4029075" cy="342900"/>
          </a:xfrm>
          <a:prstGeom prst="rect">
            <a:avLst/>
          </a:prstGeom>
          <a:noFill/>
          <a:ln w="9525">
            <a:noFill/>
            <a:miter lim="800000"/>
            <a:headEnd/>
            <a:tailEnd/>
          </a:ln>
        </p:spPr>
        <p:txBody>
          <a:bodyPr lIns="91413" tIns="45706" rIns="91413" bIns="45706" anchor="b">
            <a:prstTxWarp prst="textNoShape">
              <a:avLst/>
            </a:prstTxWarp>
          </a:bodyPr>
          <a:lstStyle/>
          <a:p>
            <a:pPr algn="r" defTabSz="911225"/>
            <a:fld id="{3B10B2B9-DA95-434D-A772-2FCD24A554B9}" type="slidenum">
              <a:rPr lang="en-US" sz="1200"/>
              <a:pPr algn="r" defTabSz="911225"/>
              <a:t>12</a:t>
            </a:fld>
            <a:endParaRPr lang="en-US" sz="1200"/>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a:ln/>
        </p:spPr>
        <p:txBody>
          <a:bodyPr/>
          <a:lstStyle/>
          <a:p>
            <a:pPr marL="228600" indent="-228600">
              <a:buFontTx/>
              <a:buChar char="•"/>
            </a:pPr>
            <a:r>
              <a:rPr lang="en-US">
                <a:latin typeface="Arial" pitchFamily="-109" charset="0"/>
                <a:ea typeface="ＭＳ Ｐゴシック" pitchFamily="-109" charset="-128"/>
              </a:rPr>
              <a:t>REVEAL’s Spiritual Vitality Index was designed to offer leaders an overall measure of the spiritual well-being of their congregation, as well as a way to track progress from one survey to another. The score is comprised of the following three major categories related to spiritual growth.</a:t>
            </a:r>
          </a:p>
          <a:p>
            <a:pPr marL="685800" lvl="1" indent="-228600">
              <a:buFontTx/>
              <a:buChar char="•"/>
            </a:pPr>
            <a:r>
              <a:rPr lang="en-US" b="1">
                <a:latin typeface="Arial" pitchFamily="-109" charset="0"/>
              </a:rPr>
              <a:t>Personal Spiritual Practices</a:t>
            </a:r>
            <a:r>
              <a:rPr lang="en-US">
                <a:latin typeface="Arial" pitchFamily="-109" charset="0"/>
              </a:rPr>
              <a:t> – measures the level of engagement with spiritual disciplines, such as reflection on Scripture and prayer, that advance the level of spiritual maturity and intimacy with God (Mark 1:32-38).</a:t>
            </a:r>
          </a:p>
          <a:p>
            <a:pPr marL="1143000" lvl="2" indent="-228600">
              <a:buFontTx/>
              <a:buChar char="•"/>
            </a:pPr>
            <a:r>
              <a:rPr lang="en-US">
                <a:latin typeface="Arial" pitchFamily="-109" charset="0"/>
                <a:ea typeface="ＭＳ Ｐゴシック" pitchFamily="-109" charset="-128"/>
              </a:rPr>
              <a:t>These measures were derived from slides 28-31.</a:t>
            </a:r>
          </a:p>
          <a:p>
            <a:pPr marL="685800" lvl="1" indent="-228600">
              <a:buFontTx/>
              <a:buChar char="•"/>
            </a:pPr>
            <a:r>
              <a:rPr lang="en-US" b="1">
                <a:latin typeface="Arial" pitchFamily="-109" charset="0"/>
              </a:rPr>
              <a:t>Faith in Action</a:t>
            </a:r>
            <a:r>
              <a:rPr lang="en-US">
                <a:latin typeface="Arial" pitchFamily="-109" charset="0"/>
              </a:rPr>
              <a:t> – measures spiritual behaviours that mark a Christ-follower, such as evangelism and serving those in need, as well as attitudes of surrender to Christ (Philippians 2:2-8 and James 2:14-18).</a:t>
            </a:r>
          </a:p>
          <a:p>
            <a:pPr marL="1143000" lvl="2" indent="-228600">
              <a:buFontTx/>
              <a:buChar char="•"/>
            </a:pPr>
            <a:r>
              <a:rPr lang="en-US">
                <a:latin typeface="Arial" pitchFamily="-109" charset="0"/>
                <a:ea typeface="ＭＳ Ｐゴシック" pitchFamily="-109" charset="-128"/>
              </a:rPr>
              <a:t>These measures were derived from slides 19, 20, and 32-34.</a:t>
            </a:r>
          </a:p>
          <a:p>
            <a:pPr marL="685800" lvl="1" indent="-228600">
              <a:buFontTx/>
              <a:buChar char="•"/>
            </a:pPr>
            <a:r>
              <a:rPr lang="en-US" b="1">
                <a:latin typeface="Arial" pitchFamily="-109" charset="0"/>
              </a:rPr>
              <a:t>Church’s Role</a:t>
            </a:r>
            <a:r>
              <a:rPr lang="en-US">
                <a:latin typeface="Arial" pitchFamily="-109" charset="0"/>
              </a:rPr>
              <a:t> – measures the effectiveness of the church’s role in helping its congregation grow spiritually (Ephesians 4:12-13).</a:t>
            </a:r>
          </a:p>
          <a:p>
            <a:pPr marL="1143000" lvl="2" indent="-228600">
              <a:buFontTx/>
              <a:buChar char="•"/>
            </a:pPr>
            <a:r>
              <a:rPr lang="en-US">
                <a:latin typeface="Arial" pitchFamily="-109" charset="0"/>
                <a:ea typeface="ＭＳ Ｐゴシック" pitchFamily="-109" charset="-128"/>
              </a:rPr>
              <a:t>These measures were derived from slides 9-11.</a:t>
            </a:r>
          </a:p>
        </p:txBody>
      </p:sp>
    </p:spTree>
    <p:extLst>
      <p:ext uri="{BB962C8B-B14F-4D97-AF65-F5344CB8AC3E}">
        <p14:creationId xmlns:p14="http://schemas.microsoft.com/office/powerpoint/2010/main" val="28925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B5902FD-100A-8348-A997-4F204AF29475}" type="slidenum">
              <a:rPr lang="en-US"/>
              <a:pPr/>
              <a:t>13</a:t>
            </a:fld>
            <a:endParaRPr lang="en-US" dirty="0"/>
          </a:p>
        </p:txBody>
      </p:sp>
      <p:sp>
        <p:nvSpPr>
          <p:cNvPr id="25603" name="Rectangle 7"/>
          <p:cNvSpPr txBox="1">
            <a:spLocks noGrp="1" noChangeArrowheads="1"/>
          </p:cNvSpPr>
          <p:nvPr/>
        </p:nvSpPr>
        <p:spPr bwMode="auto">
          <a:xfrm>
            <a:off x="5265738" y="6513513"/>
            <a:ext cx="4029075" cy="342900"/>
          </a:xfrm>
          <a:prstGeom prst="rect">
            <a:avLst/>
          </a:prstGeom>
          <a:noFill/>
          <a:ln w="9525">
            <a:noFill/>
            <a:miter lim="800000"/>
            <a:headEnd/>
            <a:tailEnd/>
          </a:ln>
        </p:spPr>
        <p:txBody>
          <a:bodyPr lIns="91413" tIns="45706" rIns="91413" bIns="45706" anchor="b">
            <a:prstTxWarp prst="textNoShape">
              <a:avLst/>
            </a:prstTxWarp>
          </a:bodyPr>
          <a:lstStyle/>
          <a:p>
            <a:pPr algn="r" defTabSz="911225"/>
            <a:fld id="{0060036C-AEE6-5345-9A87-7E1919DECACA}" type="slidenum">
              <a:rPr lang="en-US" sz="1200"/>
              <a:pPr algn="r" defTabSz="911225"/>
              <a:t>13</a:t>
            </a:fld>
            <a:endParaRPr lang="en-US" sz="1200" dirty="0"/>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p:spPr>
        <p:txBody>
          <a:bodyPr/>
          <a:lstStyle/>
          <a:p>
            <a:pPr marL="228600" indent="-228600">
              <a:buFontTx/>
              <a:buChar char="•"/>
            </a:pPr>
            <a:r>
              <a:rPr lang="en-US" dirty="0">
                <a:latin typeface="Arial" pitchFamily="-109" charset="0"/>
                <a:ea typeface="ＭＳ Ｐゴシック" pitchFamily="-109" charset="-128"/>
              </a:rPr>
              <a:t>REVEAL’s Spiritual Vitality Index was designed to offer leaders an overall measure of the spiritual well-being of their congregation, as well as a way to track progress from one survey to another. The score is comprised of the following three major categories related to spiritual growth.</a:t>
            </a:r>
          </a:p>
          <a:p>
            <a:pPr marL="685800" lvl="1" indent="-228600">
              <a:buFontTx/>
              <a:buChar char="•"/>
            </a:pPr>
            <a:r>
              <a:rPr lang="en-US" b="1" dirty="0">
                <a:latin typeface="Arial" pitchFamily="-109" charset="0"/>
              </a:rPr>
              <a:t>Personal Spiritual Practices</a:t>
            </a:r>
            <a:r>
              <a:rPr lang="en-US" dirty="0">
                <a:latin typeface="Arial" pitchFamily="-109" charset="0"/>
              </a:rPr>
              <a:t> – measures the level of engagement with spiritual disciplines, such as reflection on Scripture and prayer, that advance the level of spiritual maturity and intimacy with God (Mark 1:32-38).</a:t>
            </a:r>
          </a:p>
          <a:p>
            <a:pPr marL="1143000" lvl="2" indent="-228600">
              <a:buFontTx/>
              <a:buChar char="•"/>
            </a:pPr>
            <a:r>
              <a:rPr lang="en-US" dirty="0">
                <a:latin typeface="Arial" pitchFamily="-109" charset="0"/>
                <a:ea typeface="ＭＳ Ｐゴシック" pitchFamily="-109" charset="-128"/>
              </a:rPr>
              <a:t>These measures were derived from slides 28-31.</a:t>
            </a:r>
          </a:p>
          <a:p>
            <a:pPr marL="685800" lvl="1" indent="-228600">
              <a:buFontTx/>
              <a:buChar char="•"/>
            </a:pPr>
            <a:r>
              <a:rPr lang="en-US" b="1" dirty="0">
                <a:latin typeface="Arial" pitchFamily="-109" charset="0"/>
              </a:rPr>
              <a:t>Faith in Action</a:t>
            </a:r>
            <a:r>
              <a:rPr lang="en-US" dirty="0">
                <a:latin typeface="Arial" pitchFamily="-109" charset="0"/>
              </a:rPr>
              <a:t> – measures spiritual behaviors that mark a Christ-follower, such as evangelism and serving those in need, as well as attitudes of surrender to Christ (Philippians 2:2-8 and James 2:14-18).</a:t>
            </a:r>
          </a:p>
          <a:p>
            <a:pPr marL="1143000" lvl="2" indent="-228600">
              <a:buFontTx/>
              <a:buChar char="•"/>
            </a:pPr>
            <a:r>
              <a:rPr lang="en-US" dirty="0">
                <a:latin typeface="Arial" pitchFamily="-109" charset="0"/>
                <a:ea typeface="ＭＳ Ｐゴシック" pitchFamily="-109" charset="-128"/>
              </a:rPr>
              <a:t>These measures were derived from slides 19, 20, and 32-34.</a:t>
            </a:r>
          </a:p>
          <a:p>
            <a:pPr marL="685800" lvl="1" indent="-228600">
              <a:buFontTx/>
              <a:buChar char="•"/>
            </a:pPr>
            <a:r>
              <a:rPr lang="en-US" b="1" dirty="0">
                <a:latin typeface="Arial" pitchFamily="-109" charset="0"/>
              </a:rPr>
              <a:t>Church’s Role</a:t>
            </a:r>
            <a:r>
              <a:rPr lang="en-US" dirty="0">
                <a:latin typeface="Arial" pitchFamily="-109" charset="0"/>
              </a:rPr>
              <a:t> – measures the effectiveness of the church’s role in helping its congregation grow spiritually (Ephesians 4:12-13).</a:t>
            </a:r>
          </a:p>
          <a:p>
            <a:pPr marL="1143000" lvl="2" indent="-228600">
              <a:buFontTx/>
              <a:buChar char="•"/>
            </a:pPr>
            <a:r>
              <a:rPr lang="en-US" dirty="0">
                <a:latin typeface="Arial" pitchFamily="-109" charset="0"/>
                <a:ea typeface="ＭＳ Ｐゴシック" pitchFamily="-109" charset="-128"/>
              </a:rPr>
              <a:t>These measures were derived from slides 9-11.</a:t>
            </a:r>
          </a:p>
        </p:txBody>
      </p:sp>
    </p:spTree>
    <p:extLst>
      <p:ext uri="{BB962C8B-B14F-4D97-AF65-F5344CB8AC3E}">
        <p14:creationId xmlns:p14="http://schemas.microsoft.com/office/powerpoint/2010/main" val="890459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B5902FD-100A-8348-A997-4F204AF29475}" type="slidenum">
              <a:rPr lang="en-US"/>
              <a:pPr/>
              <a:t>14</a:t>
            </a:fld>
            <a:endParaRPr lang="en-US" dirty="0"/>
          </a:p>
        </p:txBody>
      </p:sp>
      <p:sp>
        <p:nvSpPr>
          <p:cNvPr id="25603" name="Rectangle 7"/>
          <p:cNvSpPr txBox="1">
            <a:spLocks noGrp="1" noChangeArrowheads="1"/>
          </p:cNvSpPr>
          <p:nvPr/>
        </p:nvSpPr>
        <p:spPr bwMode="auto">
          <a:xfrm>
            <a:off x="5265738" y="6513513"/>
            <a:ext cx="4029075" cy="342900"/>
          </a:xfrm>
          <a:prstGeom prst="rect">
            <a:avLst/>
          </a:prstGeom>
          <a:noFill/>
          <a:ln w="9525">
            <a:noFill/>
            <a:miter lim="800000"/>
            <a:headEnd/>
            <a:tailEnd/>
          </a:ln>
        </p:spPr>
        <p:txBody>
          <a:bodyPr lIns="91413" tIns="45706" rIns="91413" bIns="45706" anchor="b">
            <a:prstTxWarp prst="textNoShape">
              <a:avLst/>
            </a:prstTxWarp>
          </a:bodyPr>
          <a:lstStyle/>
          <a:p>
            <a:pPr algn="r" defTabSz="911225"/>
            <a:fld id="{0060036C-AEE6-5345-9A87-7E1919DECACA}" type="slidenum">
              <a:rPr lang="en-US" sz="1200"/>
              <a:pPr algn="r" defTabSz="911225"/>
              <a:t>14</a:t>
            </a:fld>
            <a:endParaRPr lang="en-US" sz="1200" dirty="0"/>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p:spPr>
        <p:txBody>
          <a:bodyPr/>
          <a:lstStyle/>
          <a:p>
            <a:pPr marL="228600" indent="-228600">
              <a:buFontTx/>
              <a:buChar char="•"/>
            </a:pPr>
            <a:r>
              <a:rPr lang="en-US" dirty="0">
                <a:latin typeface="Arial" pitchFamily="-109" charset="0"/>
                <a:ea typeface="ＭＳ Ｐゴシック" pitchFamily="-109" charset="-128"/>
              </a:rPr>
              <a:t>REVEAL’s Spiritual Vitality Index was designed to offer leaders an overall measure of the spiritual well-being of their congregation, as well as a way to track progress from one survey to another. The score is comprised of the following three major categories related to spiritual growth.</a:t>
            </a:r>
          </a:p>
          <a:p>
            <a:pPr marL="685800" lvl="1" indent="-228600">
              <a:buFontTx/>
              <a:buChar char="•"/>
            </a:pPr>
            <a:r>
              <a:rPr lang="en-US" b="1" dirty="0">
                <a:latin typeface="Arial" pitchFamily="-109" charset="0"/>
              </a:rPr>
              <a:t>Personal Spiritual Practices</a:t>
            </a:r>
            <a:r>
              <a:rPr lang="en-US" dirty="0">
                <a:latin typeface="Arial" pitchFamily="-109" charset="0"/>
              </a:rPr>
              <a:t> – measures the level of engagement with spiritual disciplines, such as reflection on Scripture and prayer, that advance the level of spiritual maturity and intimacy with God (Mark 1:32-38).</a:t>
            </a:r>
          </a:p>
          <a:p>
            <a:pPr marL="1143000" lvl="2" indent="-228600">
              <a:buFontTx/>
              <a:buChar char="•"/>
            </a:pPr>
            <a:r>
              <a:rPr lang="en-US" dirty="0">
                <a:latin typeface="Arial" pitchFamily="-109" charset="0"/>
                <a:ea typeface="ＭＳ Ｐゴシック" pitchFamily="-109" charset="-128"/>
              </a:rPr>
              <a:t>These measures were derived from slides 28-31.</a:t>
            </a:r>
          </a:p>
          <a:p>
            <a:pPr marL="685800" lvl="1" indent="-228600">
              <a:buFontTx/>
              <a:buChar char="•"/>
            </a:pPr>
            <a:r>
              <a:rPr lang="en-US" b="1" dirty="0">
                <a:latin typeface="Arial" pitchFamily="-109" charset="0"/>
              </a:rPr>
              <a:t>Faith in Action</a:t>
            </a:r>
            <a:r>
              <a:rPr lang="en-US" dirty="0">
                <a:latin typeface="Arial" pitchFamily="-109" charset="0"/>
              </a:rPr>
              <a:t> – measures spiritual behaviors that mark a Christ-follower, such as evangelism and serving those in need, as well as attitudes of surrender to Christ (Philippians 2:2-8 and James 2:14-18).</a:t>
            </a:r>
          </a:p>
          <a:p>
            <a:pPr marL="1143000" lvl="2" indent="-228600">
              <a:buFontTx/>
              <a:buChar char="•"/>
            </a:pPr>
            <a:r>
              <a:rPr lang="en-US" dirty="0">
                <a:latin typeface="Arial" pitchFamily="-109" charset="0"/>
                <a:ea typeface="ＭＳ Ｐゴシック" pitchFamily="-109" charset="-128"/>
              </a:rPr>
              <a:t>These measures were derived from slides 19, 20, and 32-34.</a:t>
            </a:r>
          </a:p>
          <a:p>
            <a:pPr marL="685800" lvl="1" indent="-228600">
              <a:buFontTx/>
              <a:buChar char="•"/>
            </a:pPr>
            <a:r>
              <a:rPr lang="en-US" b="1" dirty="0">
                <a:latin typeface="Arial" pitchFamily="-109" charset="0"/>
              </a:rPr>
              <a:t>Church’s Role</a:t>
            </a:r>
            <a:r>
              <a:rPr lang="en-US" dirty="0">
                <a:latin typeface="Arial" pitchFamily="-109" charset="0"/>
              </a:rPr>
              <a:t> – measures the effectiveness of the church’s role in helping its congregation grow spiritually (Ephesians 4:12-13).</a:t>
            </a:r>
          </a:p>
          <a:p>
            <a:pPr marL="1143000" lvl="2" indent="-228600">
              <a:buFontTx/>
              <a:buChar char="•"/>
            </a:pPr>
            <a:r>
              <a:rPr lang="en-US" dirty="0">
                <a:latin typeface="Arial" pitchFamily="-109" charset="0"/>
                <a:ea typeface="ＭＳ Ｐゴシック" pitchFamily="-109" charset="-128"/>
              </a:rPr>
              <a:t>These measures were derived from slides 9-11.</a:t>
            </a:r>
          </a:p>
        </p:txBody>
      </p:sp>
    </p:spTree>
    <p:extLst>
      <p:ext uri="{BB962C8B-B14F-4D97-AF65-F5344CB8AC3E}">
        <p14:creationId xmlns:p14="http://schemas.microsoft.com/office/powerpoint/2010/main" val="247074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CE6758BC-A947-C04E-8ADD-04F720FED106}" type="slidenum">
              <a:rPr lang="en-US"/>
              <a:pPr/>
              <a:t>29</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1581150" y="3257550"/>
            <a:ext cx="6453189" cy="3086100"/>
          </a:xfrm>
          <a:noFill/>
          <a:ln/>
        </p:spPr>
        <p:txBody>
          <a:bodyPr/>
          <a:lstStyle/>
          <a:p>
            <a:pPr marL="228600" indent="-228600"/>
            <a:endParaRPr lang="en-US">
              <a:latin typeface="Arial" pitchFamily="-109" charset="0"/>
              <a:ea typeface="ＭＳ Ｐゴシック" pitchFamily="-109" charset="-128"/>
            </a:endParaRPr>
          </a:p>
        </p:txBody>
      </p:sp>
    </p:spTree>
    <p:extLst>
      <p:ext uri="{BB962C8B-B14F-4D97-AF65-F5344CB8AC3E}">
        <p14:creationId xmlns:p14="http://schemas.microsoft.com/office/powerpoint/2010/main" val="1267264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59BB527-A446-3748-9464-4BC06592C003}" type="slidenum">
              <a:rPr lang="en-US"/>
              <a:pPr/>
              <a:t>30</a:t>
            </a:fld>
            <a:endParaRPr lang="en-US"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3"/>
          </p:nvPr>
        </p:nvSpPr>
        <p:spPr>
          <a:xfrm>
            <a:off x="1123952" y="3257551"/>
            <a:ext cx="7058025" cy="2965450"/>
          </a:xfrm>
          <a:noFill/>
          <a:ln/>
        </p:spPr>
        <p:txBody>
          <a:bodyPr/>
          <a:lstStyle/>
          <a:p>
            <a:pPr>
              <a:lnSpc>
                <a:spcPct val="80000"/>
              </a:lnSpc>
            </a:pPr>
            <a:endParaRPr lang="en-US" dirty="0">
              <a:latin typeface="Arial" pitchFamily="-109" charset="0"/>
              <a:ea typeface="Arial" pitchFamily="-109" charset="0"/>
              <a:cs typeface="Arial" pitchFamily="-109" charset="0"/>
            </a:endParaRPr>
          </a:p>
        </p:txBody>
      </p:sp>
    </p:spTree>
    <p:extLst>
      <p:ext uri="{BB962C8B-B14F-4D97-AF65-F5344CB8AC3E}">
        <p14:creationId xmlns:p14="http://schemas.microsoft.com/office/powerpoint/2010/main" val="294100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62F186B-C28B-094B-9C95-054DF81DEEAC}" type="slidenum">
              <a:rPr lang="en-US" smtClean="0"/>
              <a:t>31</a:t>
            </a:fld>
            <a:endParaRPr lang="en-US"/>
          </a:p>
        </p:txBody>
      </p:sp>
    </p:spTree>
    <p:extLst>
      <p:ext uri="{BB962C8B-B14F-4D97-AF65-F5344CB8AC3E}">
        <p14:creationId xmlns:p14="http://schemas.microsoft.com/office/powerpoint/2010/main" val="875653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F186B-C28B-094B-9C95-054DF81DEEAC}" type="slidenum">
              <a:rPr lang="en-US" smtClean="0"/>
              <a:t>33</a:t>
            </a:fld>
            <a:endParaRPr lang="en-US"/>
          </a:p>
        </p:txBody>
      </p:sp>
    </p:spTree>
    <p:extLst>
      <p:ext uri="{BB962C8B-B14F-4D97-AF65-F5344CB8AC3E}">
        <p14:creationId xmlns:p14="http://schemas.microsoft.com/office/powerpoint/2010/main" val="878399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62F186B-C28B-094B-9C95-054DF81DEEAC}" type="slidenum">
              <a:rPr lang="en-US" smtClean="0"/>
              <a:t>35</a:t>
            </a:fld>
            <a:endParaRPr lang="en-US"/>
          </a:p>
        </p:txBody>
      </p:sp>
    </p:spTree>
    <p:extLst>
      <p:ext uri="{BB962C8B-B14F-4D97-AF65-F5344CB8AC3E}">
        <p14:creationId xmlns:p14="http://schemas.microsoft.com/office/powerpoint/2010/main" val="1146968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7C5A87F-7C60-B64A-BA80-A828E24D0ADA}" type="slidenum">
              <a:rPr lang="en-US"/>
              <a:pPr/>
              <a:t>1</a:t>
            </a:fld>
            <a:endParaRPr lang="en-US" dirty="0"/>
          </a:p>
        </p:txBody>
      </p:sp>
      <p:sp>
        <p:nvSpPr>
          <p:cNvPr id="25603" name="Rectangle 2"/>
          <p:cNvSpPr>
            <a:spLocks noGrp="1" noRot="1" noChangeAspect="1" noChangeArrowheads="1" noTextEdit="1"/>
          </p:cNvSpPr>
          <p:nvPr>
            <p:ph type="sldImg"/>
          </p:nvPr>
        </p:nvSpPr>
        <p:spPr>
          <a:xfrm>
            <a:off x="2933700" y="515938"/>
            <a:ext cx="3429000" cy="2571750"/>
          </a:xfrm>
          <a:ln/>
        </p:spPr>
      </p:sp>
      <p:sp>
        <p:nvSpPr>
          <p:cNvPr id="25604" name="Rectangle 3"/>
          <p:cNvSpPr>
            <a:spLocks noGrp="1" noChangeArrowheads="1"/>
          </p:cNvSpPr>
          <p:nvPr>
            <p:ph type="body" idx="1"/>
          </p:nvPr>
        </p:nvSpPr>
        <p:spPr>
          <a:xfrm>
            <a:off x="930275" y="3257550"/>
            <a:ext cx="7435850" cy="3084513"/>
          </a:xfrm>
          <a:noFill/>
          <a:ln/>
        </p:spPr>
        <p:txBody>
          <a:bodyPr/>
          <a:lstStyle/>
          <a:p>
            <a:pPr>
              <a:spcBef>
                <a:spcPct val="0"/>
              </a:spcBef>
              <a:buFontTx/>
              <a:buChar char="•"/>
            </a:pPr>
            <a:r>
              <a:rPr lang="en-US" dirty="0">
                <a:latin typeface="Arial" pitchFamily="-109" charset="0"/>
                <a:ea typeface="ＭＳ Ｐゴシック" pitchFamily="-109" charset="-128"/>
              </a:rPr>
              <a:t>Following the biblical mandate to go and make disciples of all people groups, churches – empowered by the Holy Spirit – have created various programs with the aim of transforming people who are far from God in to people who love God and love others.</a:t>
            </a:r>
          </a:p>
        </p:txBody>
      </p:sp>
    </p:spTree>
    <p:extLst>
      <p:ext uri="{BB962C8B-B14F-4D97-AF65-F5344CB8AC3E}">
        <p14:creationId xmlns:p14="http://schemas.microsoft.com/office/powerpoint/2010/main" val="3814014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CE6758BC-A947-C04E-8ADD-04F720FED106}" type="slidenum">
              <a:rPr lang="en-US"/>
              <a:pPr/>
              <a:t>38</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1581150" y="3257550"/>
            <a:ext cx="6453189" cy="3086100"/>
          </a:xfrm>
          <a:noFill/>
          <a:ln/>
        </p:spPr>
        <p:txBody>
          <a:bodyPr/>
          <a:lstStyle/>
          <a:p>
            <a:pPr marL="228600" indent="-228600"/>
            <a:endParaRPr lang="en-US">
              <a:latin typeface="Arial" pitchFamily="-109" charset="0"/>
              <a:ea typeface="ＭＳ Ｐゴシック" pitchFamily="-109" charset="-128"/>
            </a:endParaRPr>
          </a:p>
        </p:txBody>
      </p:sp>
    </p:spTree>
    <p:extLst>
      <p:ext uri="{BB962C8B-B14F-4D97-AF65-F5344CB8AC3E}">
        <p14:creationId xmlns:p14="http://schemas.microsoft.com/office/powerpoint/2010/main" val="781940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59BB527-A446-3748-9464-4BC06592C003}" type="slidenum">
              <a:rPr lang="en-US"/>
              <a:pPr/>
              <a:t>39</a:t>
            </a:fld>
            <a:endParaRPr lang="en-US"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3"/>
          </p:nvPr>
        </p:nvSpPr>
        <p:spPr>
          <a:xfrm>
            <a:off x="1123952" y="3257551"/>
            <a:ext cx="7058025" cy="2965450"/>
          </a:xfrm>
          <a:noFill/>
          <a:ln/>
        </p:spPr>
        <p:txBody>
          <a:bodyPr/>
          <a:lstStyle/>
          <a:p>
            <a:pPr>
              <a:lnSpc>
                <a:spcPct val="80000"/>
              </a:lnSpc>
            </a:pPr>
            <a:endParaRPr lang="en-US" dirty="0">
              <a:latin typeface="Arial" pitchFamily="-109" charset="0"/>
              <a:ea typeface="Arial" pitchFamily="-109" charset="0"/>
              <a:cs typeface="Arial" pitchFamily="-109" charset="0"/>
            </a:endParaRPr>
          </a:p>
        </p:txBody>
      </p:sp>
    </p:spTree>
    <p:extLst>
      <p:ext uri="{BB962C8B-B14F-4D97-AF65-F5344CB8AC3E}">
        <p14:creationId xmlns:p14="http://schemas.microsoft.com/office/powerpoint/2010/main" val="38855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F186B-C28B-094B-9C95-054DF81DEEAC}" type="slidenum">
              <a:rPr lang="en-US" smtClean="0"/>
              <a:t>41</a:t>
            </a:fld>
            <a:endParaRPr lang="en-US"/>
          </a:p>
        </p:txBody>
      </p:sp>
    </p:spTree>
    <p:extLst>
      <p:ext uri="{BB962C8B-B14F-4D97-AF65-F5344CB8AC3E}">
        <p14:creationId xmlns:p14="http://schemas.microsoft.com/office/powerpoint/2010/main" val="139866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62F186B-C28B-094B-9C95-054DF81DEEAC}" type="slidenum">
              <a:rPr lang="en-US" smtClean="0"/>
              <a:t>43</a:t>
            </a:fld>
            <a:endParaRPr lang="en-US"/>
          </a:p>
        </p:txBody>
      </p:sp>
    </p:spTree>
    <p:extLst>
      <p:ext uri="{BB962C8B-B14F-4D97-AF65-F5344CB8AC3E}">
        <p14:creationId xmlns:p14="http://schemas.microsoft.com/office/powerpoint/2010/main" val="1845926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marL="228600" indent="-228600"/>
            <a:r>
              <a:rPr lang="en-US" b="1" dirty="0">
                <a:latin typeface="Arial" pitchFamily="-109" charset="0"/>
                <a:ea typeface="ＭＳ Ｐゴシック" pitchFamily="-109" charset="-128"/>
              </a:rPr>
              <a:t>Main Points:</a:t>
            </a:r>
          </a:p>
          <a:p>
            <a:pPr marL="228600" indent="-228600">
              <a:buFontTx/>
              <a:buChar char="•"/>
            </a:pPr>
            <a:r>
              <a:rPr lang="en-US" b="1" dirty="0">
                <a:latin typeface="Arial" pitchFamily="-109" charset="0"/>
                <a:ea typeface="ＭＳ Ｐゴシック" pitchFamily="-109" charset="-128"/>
              </a:rPr>
              <a:t>Typically we measure progress in spiritual growth by asking one fundamental question:</a:t>
            </a:r>
          </a:p>
          <a:p>
            <a:pPr marL="685800" lvl="1" indent="-228600">
              <a:buFont typeface="Wingdings" pitchFamily="-109" charset="2"/>
              <a:buChar char="ü"/>
            </a:pPr>
            <a:r>
              <a:rPr lang="en-US" b="1" dirty="0">
                <a:latin typeface="Arial" pitchFamily="-109" charset="0"/>
              </a:rPr>
              <a:t>How Many?</a:t>
            </a:r>
          </a:p>
          <a:p>
            <a:pPr marL="228600" indent="-228600">
              <a:buFontTx/>
              <a:buChar char="•"/>
            </a:pPr>
            <a:r>
              <a:rPr lang="en-US" b="1" dirty="0">
                <a:latin typeface="Arial" pitchFamily="-109" charset="0"/>
                <a:ea typeface="ＭＳ Ｐゴシック" pitchFamily="-109" charset="-128"/>
              </a:rPr>
              <a:t>This is called an “activity model”.  We assumed that increased church activity would translate into spiritual growth, e.g. increased love for God and others.</a:t>
            </a:r>
          </a:p>
          <a:p>
            <a:pPr marL="228600" indent="-228600"/>
            <a:endParaRPr lang="en-US" dirty="0">
              <a:latin typeface="Arial" pitchFamily="-109" charset="0"/>
              <a:ea typeface="ＭＳ Ｐゴシック" pitchFamily="-109" charset="-128"/>
            </a:endParaRPr>
          </a:p>
        </p:txBody>
      </p:sp>
    </p:spTree>
    <p:extLst>
      <p:ext uri="{BB962C8B-B14F-4D97-AF65-F5344CB8AC3E}">
        <p14:creationId xmlns:p14="http://schemas.microsoft.com/office/powerpoint/2010/main" val="3745458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A14BAEA5-CAE7-864E-A6BA-9C0A7DDDF543}" type="slidenum">
              <a:rPr lang="en-US"/>
              <a:pPr/>
              <a:t>3</a:t>
            </a:fld>
            <a:endParaRPr 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1581150" y="3257550"/>
            <a:ext cx="6784975" cy="3086100"/>
          </a:xfrm>
          <a:noFill/>
          <a:ln/>
        </p:spPr>
        <p:txBody>
          <a:bodyPr/>
          <a:lstStyle/>
          <a:p>
            <a:pPr marL="228600" indent="-228600"/>
            <a:r>
              <a:rPr lang="en-US" sz="1400" b="1" dirty="0">
                <a:latin typeface="Arial" pitchFamily="-109" charset="0"/>
                <a:ea typeface="ＭＳ Ｐゴシック" pitchFamily="-109" charset="-128"/>
              </a:rPr>
              <a:t>Main Points:</a:t>
            </a:r>
          </a:p>
          <a:p>
            <a:pPr marL="228600" indent="-228600">
              <a:buFontTx/>
              <a:buChar char="•"/>
            </a:pPr>
            <a:r>
              <a:rPr lang="en-US" b="1" dirty="0">
                <a:latin typeface="Arial" pitchFamily="-109" charset="0"/>
                <a:ea typeface="ＭＳ Ｐゴシック" pitchFamily="-109" charset="-128"/>
              </a:rPr>
              <a:t>If the assumption was true – that increased levels of church activities drive spiritual growth – our research findings would have looked like this.</a:t>
            </a:r>
          </a:p>
          <a:p>
            <a:pPr marL="685800" lvl="1" indent="-228600">
              <a:buFont typeface="Wingdings" pitchFamily="-109" charset="2"/>
              <a:buChar char="ü"/>
            </a:pPr>
            <a:r>
              <a:rPr lang="en-US" b="1" dirty="0">
                <a:latin typeface="Arial" pitchFamily="-109" charset="0"/>
              </a:rPr>
              <a:t>This chart compares how active people are in their church (the horizontal line) with their spiritual growth, measured by their love of God and others plus some key spiritual behaviors, like evangelism (the vertical line).</a:t>
            </a:r>
          </a:p>
          <a:p>
            <a:pPr marL="1143000" lvl="2" indent="-228600">
              <a:buFontTx/>
              <a:buChar char="•"/>
            </a:pPr>
            <a:r>
              <a:rPr lang="en-US" b="1" dirty="0">
                <a:latin typeface="Arial" pitchFamily="-109" charset="0"/>
                <a:ea typeface="ＭＳ Ｐゴシック" pitchFamily="-109" charset="-128"/>
              </a:rPr>
              <a:t>The blue and orange lines plot how spiritual attitudes and behaviors would track levels of church activity, if the correlation was perfect.</a:t>
            </a:r>
          </a:p>
          <a:p>
            <a:pPr marL="685800" lvl="1" indent="-228600">
              <a:buFont typeface="Wingdings" pitchFamily="-109" charset="2"/>
              <a:buChar char="ü"/>
            </a:pPr>
            <a:r>
              <a:rPr lang="en-US" b="1" dirty="0">
                <a:latin typeface="Arial" pitchFamily="-109" charset="0"/>
              </a:rPr>
              <a:t>So, if church activity drove spiritual growth, then someone on the far right of the “church activity” line (e.g. who always attends weekend services, participates in small groups and serves the church) would ALSO express high levels of love for God and others, and high levels of spiritual behaviors (like evangelism).</a:t>
            </a:r>
          </a:p>
          <a:p>
            <a:pPr marL="685800" lvl="1" indent="-228600">
              <a:buFont typeface="Wingdings" pitchFamily="-109" charset="2"/>
              <a:buChar char="ü"/>
            </a:pPr>
            <a:r>
              <a:rPr lang="en-US" b="1" dirty="0">
                <a:latin typeface="Arial" pitchFamily="-109" charset="0"/>
              </a:rPr>
              <a:t>Similarly, people with low participation in church activities would express low levels of spiritual attitudes and behaviors.</a:t>
            </a:r>
          </a:p>
          <a:p>
            <a:pPr marL="228600" indent="-228600"/>
            <a:endParaRPr lang="en-US" b="1" dirty="0">
              <a:latin typeface="Arial" pitchFamily="-109" charset="0"/>
              <a:ea typeface="ＭＳ Ｐゴシック" pitchFamily="-109" charset="-128"/>
            </a:endParaRPr>
          </a:p>
          <a:p>
            <a:pPr marL="228600" indent="-228600"/>
            <a:endParaRPr lang="en-US" dirty="0">
              <a:latin typeface="Arial" pitchFamily="-109" charset="0"/>
              <a:ea typeface="ＭＳ Ｐゴシック" pitchFamily="-109" charset="-128"/>
            </a:endParaRPr>
          </a:p>
          <a:p>
            <a:pPr marL="228600" indent="-228600"/>
            <a:endParaRPr lang="en-US" dirty="0">
              <a:latin typeface="Arial" pitchFamily="-109" charset="0"/>
              <a:ea typeface="ＭＳ Ｐゴシック" pitchFamily="-109" charset="-128"/>
            </a:endParaRPr>
          </a:p>
        </p:txBody>
      </p:sp>
    </p:spTree>
    <p:extLst>
      <p:ext uri="{BB962C8B-B14F-4D97-AF65-F5344CB8AC3E}">
        <p14:creationId xmlns:p14="http://schemas.microsoft.com/office/powerpoint/2010/main" val="1811513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1A51472-DB24-2842-8B20-D02D76EB7118}" type="slidenum">
              <a:rPr lang="en-US"/>
              <a:pPr/>
              <a:t>4</a:t>
            </a:fld>
            <a:endParaRPr 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1581150" y="3257550"/>
            <a:ext cx="6784975" cy="3086100"/>
          </a:xfrm>
          <a:noFill/>
          <a:ln/>
        </p:spPr>
        <p:txBody>
          <a:bodyPr/>
          <a:lstStyle/>
          <a:p>
            <a:pPr marL="228600" indent="-228600"/>
            <a:r>
              <a:rPr lang="en-US" sz="1400" b="1" dirty="0">
                <a:latin typeface="Arial" pitchFamily="-109" charset="0"/>
                <a:ea typeface="ＭＳ Ｐゴシック" pitchFamily="-109" charset="-128"/>
              </a:rPr>
              <a:t>Main Points:</a:t>
            </a:r>
          </a:p>
          <a:p>
            <a:pPr marL="228600" indent="-228600">
              <a:buFontTx/>
              <a:buChar char="•"/>
            </a:pPr>
            <a:r>
              <a:rPr lang="en-US" b="1" dirty="0">
                <a:latin typeface="Arial" pitchFamily="-109" charset="0"/>
                <a:ea typeface="ＭＳ Ｐゴシック" pitchFamily="-109" charset="-128"/>
              </a:rPr>
              <a:t>This is what we found – which looks very different than what we expected to find.</a:t>
            </a:r>
          </a:p>
          <a:p>
            <a:pPr marL="228600" indent="-228600">
              <a:buFontTx/>
              <a:buChar char="•"/>
            </a:pPr>
            <a:r>
              <a:rPr lang="en-US" b="1" dirty="0">
                <a:latin typeface="Arial" pitchFamily="-109" charset="0"/>
                <a:ea typeface="ＭＳ Ｐゴシック" pitchFamily="-109" charset="-128"/>
              </a:rPr>
              <a:t>People’s “love of God” and “love of others” (the orange line) is flat.  That means there is little correlation between how much people participate in church activities – and how much love they express for God and others.</a:t>
            </a:r>
          </a:p>
          <a:p>
            <a:pPr marL="228600" indent="-228600">
              <a:buFontTx/>
              <a:buChar char="•"/>
            </a:pPr>
            <a:r>
              <a:rPr lang="en-US" b="1" dirty="0">
                <a:latin typeface="Arial" pitchFamily="-109" charset="0"/>
                <a:ea typeface="ＭＳ Ｐゴシック" pitchFamily="-109" charset="-128"/>
              </a:rPr>
              <a:t>Spiritual behaviors (the blue line) rise somewhat as people increase their level of participation in church activities, but not as much as we would have expected.</a:t>
            </a:r>
          </a:p>
          <a:p>
            <a:pPr marL="228600" indent="-228600">
              <a:buFontTx/>
              <a:buChar char="•"/>
            </a:pPr>
            <a:r>
              <a:rPr lang="en-US" b="1" dirty="0">
                <a:latin typeface="Arial" pitchFamily="-109" charset="0"/>
                <a:ea typeface="ＭＳ Ｐゴシック" pitchFamily="-109" charset="-128"/>
              </a:rPr>
              <a:t>For a church leader, this is a disturbing chart. We devote much of our energy and resources in our church activities – believing those activities transform someone’s heart for God.</a:t>
            </a:r>
          </a:p>
          <a:p>
            <a:pPr marL="685800" lvl="1" indent="-228600">
              <a:buFont typeface="Wingdings" pitchFamily="-109" charset="2"/>
              <a:buChar char="ü"/>
            </a:pPr>
            <a:r>
              <a:rPr lang="en-US" b="1" dirty="0">
                <a:latin typeface="Arial" pitchFamily="-109" charset="0"/>
              </a:rPr>
              <a:t>If they don’t grow the heart for God, what does?</a:t>
            </a:r>
          </a:p>
          <a:p>
            <a:pPr marL="228600" indent="-228600"/>
            <a:endParaRPr lang="en-US" b="1" dirty="0">
              <a:latin typeface="Arial" pitchFamily="-109" charset="0"/>
              <a:ea typeface="ＭＳ Ｐゴシック" pitchFamily="-109" charset="-128"/>
            </a:endParaRPr>
          </a:p>
          <a:p>
            <a:pPr marL="228600" indent="-228600"/>
            <a:endParaRPr lang="en-US" dirty="0">
              <a:latin typeface="Arial" pitchFamily="-109" charset="0"/>
              <a:ea typeface="ＭＳ Ｐゴシック" pitchFamily="-109" charset="-128"/>
            </a:endParaRPr>
          </a:p>
          <a:p>
            <a:pPr marL="228600" indent="-228600"/>
            <a:endParaRPr lang="en-US" dirty="0">
              <a:latin typeface="Arial" pitchFamily="-109" charset="0"/>
              <a:ea typeface="ＭＳ Ｐゴシック" pitchFamily="-109" charset="-128"/>
            </a:endParaRPr>
          </a:p>
        </p:txBody>
      </p:sp>
    </p:spTree>
    <p:extLst>
      <p:ext uri="{BB962C8B-B14F-4D97-AF65-F5344CB8AC3E}">
        <p14:creationId xmlns:p14="http://schemas.microsoft.com/office/powerpoint/2010/main" val="504094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E2E28FF-555A-754B-8C64-CB71EA083D0A}" type="slidenum">
              <a:rPr lang="en-US"/>
              <a:pPr/>
              <a:t>5</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ChangeArrowheads="1"/>
          </p:cNvSpPr>
          <p:nvPr/>
        </p:nvSpPr>
        <p:spPr bwMode="auto">
          <a:xfrm>
            <a:off x="1477963" y="3328988"/>
            <a:ext cx="6696075" cy="3086100"/>
          </a:xfrm>
          <a:prstGeom prst="rect">
            <a:avLst/>
          </a:prstGeom>
          <a:noFill/>
          <a:ln w="9525">
            <a:noFill/>
            <a:miter lim="800000"/>
            <a:headEnd/>
            <a:tailEnd/>
          </a:ln>
        </p:spPr>
        <p:txBody>
          <a:bodyPr lIns="91413" tIns="45706" rIns="91413" bIns="45706">
            <a:prstTxWarp prst="textNoShape">
              <a:avLst/>
            </a:prstTxWarp>
          </a:bodyPr>
          <a:lstStyle/>
          <a:p>
            <a:pPr marL="228600" indent="-228600">
              <a:spcBef>
                <a:spcPct val="30000"/>
              </a:spcBef>
              <a:buFontTx/>
              <a:buChar char="•"/>
            </a:pPr>
            <a:r>
              <a:rPr lang="en-US" sz="1200" dirty="0"/>
              <a:t>These four segments were identified in the original REVEAL research work.  Our goal was to understand how spiritual growth occurs (which we defined as increasing love for God and others) and what factors drive – or derail – that growth.  </a:t>
            </a:r>
          </a:p>
          <a:p>
            <a:pPr marL="228600" indent="-228600">
              <a:spcBef>
                <a:spcPct val="30000"/>
              </a:spcBef>
              <a:buFontTx/>
              <a:buChar char="•"/>
            </a:pPr>
            <a:r>
              <a:rPr lang="en-US" sz="1200" dirty="0"/>
              <a:t>We found that how people define their relationship with Christ is very predictive of spiritual growth.  In other words, people’s spiritual attitudes, motivations and behaviors are directly aligned with how they define Christ in their lives. For example, we found much stronger beliefs, more routine spiritual disciplines (e.g. daily Bible study), and greater frequencies of spiritual behaviors (like serving those in need) as people advanced from one segment to the next. So those with the highest levels of evangelism, serving, tithing, prayer, solitude, etc. were those in the Christ-Centered group.</a:t>
            </a:r>
          </a:p>
          <a:p>
            <a:pPr marL="228600" indent="-228600">
              <a:spcBef>
                <a:spcPct val="30000"/>
              </a:spcBef>
              <a:buFontTx/>
              <a:buChar char="•"/>
            </a:pPr>
            <a:r>
              <a:rPr lang="en-US" sz="1200" dirty="0"/>
              <a:t>We have tested this “spiritual continuum” in more than 500 churches across a diversity of church sizes, denominations and geographies. We have found that these four segments exist in every congregation.</a:t>
            </a:r>
          </a:p>
          <a:p>
            <a:pPr marL="228600" indent="-228600">
              <a:spcBef>
                <a:spcPct val="30000"/>
              </a:spcBef>
              <a:buFontTx/>
              <a:buChar char="•"/>
            </a:pPr>
            <a:r>
              <a:rPr lang="en-US" sz="1200" dirty="0"/>
              <a:t>This chart profiles your church’s spiritual continuum.  If you see “up” or “down” arrows, it means that your congregation’s profile is more or less spiritually mature than the total sample.</a:t>
            </a:r>
          </a:p>
          <a:p>
            <a:pPr marL="228600" indent="-228600">
              <a:spcBef>
                <a:spcPct val="30000"/>
              </a:spcBef>
              <a:buFontTx/>
              <a:buChar char="•"/>
            </a:pPr>
            <a:endParaRPr lang="en-US" sz="1200" dirty="0"/>
          </a:p>
          <a:p>
            <a:pPr marL="228600" indent="-228600">
              <a:spcBef>
                <a:spcPct val="30000"/>
              </a:spcBef>
              <a:buFontTx/>
              <a:buChar char="•"/>
            </a:pPr>
            <a:endParaRPr lang="en-US" sz="1200" dirty="0"/>
          </a:p>
          <a:p>
            <a:pPr marL="228600" indent="-228600">
              <a:spcBef>
                <a:spcPct val="30000"/>
              </a:spcBef>
              <a:buFontTx/>
              <a:buChar char="•"/>
            </a:pPr>
            <a:endParaRPr lang="en-US" sz="1200" dirty="0"/>
          </a:p>
          <a:p>
            <a:pPr marL="228600" indent="-228600">
              <a:spcBef>
                <a:spcPct val="30000"/>
              </a:spcBef>
              <a:buFontTx/>
              <a:buChar char="•"/>
            </a:pPr>
            <a:endParaRPr lang="en-US" sz="1200" dirty="0"/>
          </a:p>
        </p:txBody>
      </p:sp>
    </p:spTree>
    <p:extLst>
      <p:ext uri="{BB962C8B-B14F-4D97-AF65-F5344CB8AC3E}">
        <p14:creationId xmlns:p14="http://schemas.microsoft.com/office/powerpoint/2010/main" val="1026679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E64FFF5-C3DF-A042-B427-B4EB289044A8}" type="slidenum">
              <a:rPr lang="en-US"/>
              <a:pPr/>
              <a:t>6</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1581150" y="3257550"/>
            <a:ext cx="6784975" cy="3086100"/>
          </a:xfrm>
          <a:noFill/>
          <a:ln/>
        </p:spPr>
        <p:txBody>
          <a:bodyPr/>
          <a:lstStyle/>
          <a:p>
            <a:pPr marL="228600" indent="-228600"/>
            <a:endParaRPr lang="en-US" b="1" dirty="0">
              <a:latin typeface="Arial" pitchFamily="-109" charset="0"/>
              <a:ea typeface="ＭＳ Ｐゴシック" pitchFamily="-109" charset="-128"/>
            </a:endParaRPr>
          </a:p>
          <a:p>
            <a:pPr marL="228600" indent="-228600"/>
            <a:r>
              <a:rPr lang="en-US" sz="1400" b="1" dirty="0">
                <a:latin typeface="Arial" pitchFamily="-109" charset="0"/>
                <a:ea typeface="ＭＳ Ｐゴシック" pitchFamily="-109" charset="-128"/>
              </a:rPr>
              <a:t>Main Points:</a:t>
            </a:r>
          </a:p>
          <a:p>
            <a:pPr marL="228600" indent="-228600">
              <a:buFontTx/>
              <a:buChar char="•"/>
            </a:pPr>
            <a:r>
              <a:rPr lang="en-US" b="1" dirty="0">
                <a:latin typeface="Arial" pitchFamily="-109" charset="0"/>
                <a:ea typeface="ＭＳ Ｐゴシック" pitchFamily="-109" charset="-128"/>
              </a:rPr>
              <a:t>This research shows the power of this new “view” of spiritual growth.  You see that – as intimacy with Christ grows and intensifies – everything else follows.</a:t>
            </a:r>
          </a:p>
          <a:p>
            <a:pPr marL="685800" lvl="1" indent="-228600">
              <a:buFont typeface="Wingdings" pitchFamily="-109" charset="2"/>
              <a:buChar char="ü"/>
            </a:pPr>
            <a:r>
              <a:rPr lang="en-US" b="1" dirty="0">
                <a:latin typeface="Arial" pitchFamily="-109" charset="0"/>
              </a:rPr>
              <a:t> “Love of God and Others” (the orange line) moves sharply up and to the right</a:t>
            </a:r>
          </a:p>
          <a:p>
            <a:pPr marL="685800" lvl="1" indent="-228600">
              <a:buFont typeface="Wingdings" pitchFamily="-109" charset="2"/>
              <a:buChar char="ü"/>
            </a:pPr>
            <a:r>
              <a:rPr lang="en-US" b="1" dirty="0">
                <a:latin typeface="Arial" pitchFamily="-109" charset="0"/>
              </a:rPr>
              <a:t>Spiritual behaviors (the blue line), like evangelism and serving those in need, rise dramatically.</a:t>
            </a:r>
          </a:p>
          <a:p>
            <a:pPr marL="228600" indent="-228600">
              <a:buFontTx/>
              <a:buChar char="•"/>
            </a:pPr>
            <a:r>
              <a:rPr lang="en-US" b="1" dirty="0">
                <a:latin typeface="Arial" pitchFamily="-109" charset="0"/>
                <a:ea typeface="ＭＳ Ｐゴシック" pitchFamily="-109" charset="-128"/>
              </a:rPr>
              <a:t>This may seem like a no-brainer. Of course, spiritual attitudes and behaviors would rise as you become closer and more intentional in your walk with Christ.</a:t>
            </a:r>
          </a:p>
          <a:p>
            <a:pPr marL="228600" indent="-228600">
              <a:buFontTx/>
              <a:buChar char="•"/>
            </a:pPr>
            <a:r>
              <a:rPr lang="en-US" b="1" dirty="0">
                <a:latin typeface="Arial" pitchFamily="-109" charset="0"/>
                <a:ea typeface="ＭＳ Ｐゴシック" pitchFamily="-109" charset="-128"/>
              </a:rPr>
              <a:t>But – what about the church? If its role is fundamentally to inspire spiritual growth, why did increasing participation in its programs produce such lackluster results? Why didn’t the church activity chart look like this?</a:t>
            </a:r>
          </a:p>
          <a:p>
            <a:pPr marL="685800" lvl="1" indent="-228600">
              <a:buFont typeface="Wingdings" pitchFamily="-109" charset="2"/>
              <a:buChar char="ü"/>
            </a:pPr>
            <a:r>
              <a:rPr lang="en-US" b="1" dirty="0">
                <a:latin typeface="Arial" pitchFamily="-109" charset="0"/>
              </a:rPr>
              <a:t>We’ll unpack the answer to that in the charts ahead.</a:t>
            </a:r>
          </a:p>
          <a:p>
            <a:pPr marL="228600" indent="-228600"/>
            <a:endParaRPr lang="en-US" b="1" dirty="0">
              <a:latin typeface="Arial" pitchFamily="-109" charset="0"/>
              <a:ea typeface="ＭＳ Ｐゴシック" pitchFamily="-109" charset="-128"/>
            </a:endParaRPr>
          </a:p>
          <a:p>
            <a:pPr marL="228600" indent="-228600"/>
            <a:endParaRPr lang="en-US" dirty="0">
              <a:latin typeface="Arial" pitchFamily="-109" charset="0"/>
              <a:ea typeface="ＭＳ Ｐゴシック" pitchFamily="-109" charset="-128"/>
            </a:endParaRPr>
          </a:p>
          <a:p>
            <a:pPr marL="228600" indent="-228600"/>
            <a:endParaRPr lang="en-US" dirty="0">
              <a:latin typeface="Arial" pitchFamily="-109" charset="0"/>
              <a:ea typeface="ＭＳ Ｐゴシック" pitchFamily="-109" charset="-128"/>
            </a:endParaRPr>
          </a:p>
        </p:txBody>
      </p:sp>
    </p:spTree>
    <p:extLst>
      <p:ext uri="{BB962C8B-B14F-4D97-AF65-F5344CB8AC3E}">
        <p14:creationId xmlns:p14="http://schemas.microsoft.com/office/powerpoint/2010/main" val="2949833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BE989A8-4577-BF4F-AF3D-D6F234647337}" type="slidenum">
              <a:rPr lang="en-US"/>
              <a:pPr/>
              <a:t>7</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ChangeArrowheads="1"/>
          </p:cNvSpPr>
          <p:nvPr/>
        </p:nvSpPr>
        <p:spPr bwMode="auto">
          <a:xfrm>
            <a:off x="1477963" y="3328988"/>
            <a:ext cx="6696075" cy="3086100"/>
          </a:xfrm>
          <a:prstGeom prst="rect">
            <a:avLst/>
          </a:prstGeom>
          <a:noFill/>
          <a:ln w="9525">
            <a:noFill/>
            <a:miter lim="800000"/>
            <a:headEnd/>
            <a:tailEnd/>
          </a:ln>
        </p:spPr>
        <p:txBody>
          <a:bodyPr lIns="91413" tIns="45706" rIns="91413" bIns="45706">
            <a:prstTxWarp prst="textNoShape">
              <a:avLst/>
            </a:prstTxWarp>
          </a:bodyPr>
          <a:lstStyle/>
          <a:p>
            <a:pPr marL="228600" indent="-228600">
              <a:spcBef>
                <a:spcPct val="30000"/>
              </a:spcBef>
              <a:buFontTx/>
              <a:buChar char="•"/>
            </a:pPr>
            <a:r>
              <a:rPr lang="en-US" sz="1200" dirty="0"/>
              <a:t>These four segments were identified in the original REVEAL research work.  Our goal was to understand how spiritual growth occurs (which we defined as increasing love for God and others) and what factors drive – or derail – that growth.  </a:t>
            </a:r>
          </a:p>
          <a:p>
            <a:pPr marL="228600" indent="-228600">
              <a:spcBef>
                <a:spcPct val="30000"/>
              </a:spcBef>
              <a:buFontTx/>
              <a:buChar char="•"/>
            </a:pPr>
            <a:r>
              <a:rPr lang="en-US" sz="1200" dirty="0"/>
              <a:t>We found that how people define their relationship with Christ is very predictive of spiritual growth.  In other words, people’s spiritual attitudes, motivations and behaviors are directly aligned with how they define Christ in their lives. For example, we found much stronger beliefs, more routine spiritual disciplines (e.g. daily Bible study), and greater frequencies of spiritual behaviors (like serving those in need) as people advanced from one segment to the next. So those with the highest levels of evangelism, serving, tithing, prayer, solitude, etc. were those in the Christ-Centered group.</a:t>
            </a:r>
          </a:p>
          <a:p>
            <a:pPr marL="228600" indent="-228600">
              <a:spcBef>
                <a:spcPct val="30000"/>
              </a:spcBef>
              <a:buFontTx/>
              <a:buChar char="•"/>
            </a:pPr>
            <a:r>
              <a:rPr lang="en-US" sz="1200" dirty="0"/>
              <a:t>We have tested this “spiritual continuum” in more than 500 churches across a diversity of church sizes, denominations and geographies. We have found that these four segments exist in every congregation.</a:t>
            </a:r>
          </a:p>
          <a:p>
            <a:pPr marL="228600" indent="-228600">
              <a:spcBef>
                <a:spcPct val="30000"/>
              </a:spcBef>
              <a:buFontTx/>
              <a:buChar char="•"/>
            </a:pPr>
            <a:r>
              <a:rPr lang="en-US" sz="1200" dirty="0"/>
              <a:t>This chart profiles your church’s spiritual continuum.  If you see “up” or “down” arrows, it means that your congregation’s profile is more or less spiritually mature than the total sample.</a:t>
            </a:r>
          </a:p>
          <a:p>
            <a:pPr marL="228600" indent="-228600">
              <a:spcBef>
                <a:spcPct val="30000"/>
              </a:spcBef>
              <a:buFontTx/>
              <a:buChar char="•"/>
            </a:pPr>
            <a:endParaRPr lang="en-US" sz="1200" dirty="0"/>
          </a:p>
          <a:p>
            <a:pPr marL="228600" indent="-228600">
              <a:spcBef>
                <a:spcPct val="30000"/>
              </a:spcBef>
              <a:buFontTx/>
              <a:buChar char="•"/>
            </a:pPr>
            <a:endParaRPr lang="en-US" sz="1200" dirty="0"/>
          </a:p>
          <a:p>
            <a:pPr marL="228600" indent="-228600">
              <a:spcBef>
                <a:spcPct val="30000"/>
              </a:spcBef>
              <a:buFontTx/>
              <a:buChar char="•"/>
            </a:pPr>
            <a:endParaRPr lang="en-US" sz="1200" dirty="0"/>
          </a:p>
          <a:p>
            <a:pPr marL="228600" indent="-228600">
              <a:spcBef>
                <a:spcPct val="30000"/>
              </a:spcBef>
              <a:buFontTx/>
              <a:buChar char="•"/>
            </a:pPr>
            <a:endParaRPr lang="en-US" sz="1200" dirty="0"/>
          </a:p>
        </p:txBody>
      </p:sp>
    </p:spTree>
    <p:extLst>
      <p:ext uri="{BB962C8B-B14F-4D97-AF65-F5344CB8AC3E}">
        <p14:creationId xmlns:p14="http://schemas.microsoft.com/office/powerpoint/2010/main" val="332340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D676DD-13F1-304A-A732-657E04EB40DC}" type="slidenum">
              <a:rPr lang="en-US"/>
              <a:pPr/>
              <a:t>8</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ChangeArrowheads="1"/>
          </p:cNvSpPr>
          <p:nvPr/>
        </p:nvSpPr>
        <p:spPr bwMode="auto">
          <a:xfrm>
            <a:off x="1090301" y="4438651"/>
            <a:ext cx="4939727" cy="4114800"/>
          </a:xfrm>
          <a:prstGeom prst="rect">
            <a:avLst/>
          </a:prstGeom>
          <a:noFill/>
          <a:ln w="9525">
            <a:noFill/>
            <a:miter lim="800000"/>
            <a:headEnd/>
            <a:tailEnd/>
          </a:ln>
        </p:spPr>
        <p:txBody>
          <a:bodyPr lIns="91413" tIns="45706" rIns="91413" bIns="45706">
            <a:prstTxWarp prst="textNoShape">
              <a:avLst/>
            </a:prstTxWarp>
          </a:bodyPr>
          <a:lstStyle/>
          <a:p>
            <a:pPr marL="228600" indent="-228600">
              <a:spcBef>
                <a:spcPct val="30000"/>
              </a:spcBef>
              <a:buFontTx/>
              <a:buChar char="•"/>
            </a:pPr>
            <a:r>
              <a:rPr lang="en-US" sz="1200" dirty="0"/>
              <a:t>These four segments were identified in the original REVEAL research work.  Our goal was to understand how spiritual growth occurs (which we defined as increasing love for God and others) and what factors drive – or derail – that growth.  </a:t>
            </a:r>
          </a:p>
          <a:p>
            <a:pPr marL="228600" indent="-228600">
              <a:spcBef>
                <a:spcPct val="30000"/>
              </a:spcBef>
              <a:buFontTx/>
              <a:buChar char="•"/>
            </a:pPr>
            <a:r>
              <a:rPr lang="en-US" sz="1200" dirty="0"/>
              <a:t>We found that how people define their relationship with Christ is very predictive of spiritual growth.  In other words, people’s spiritual attitudes, motivations and behaviors are directly aligned with how they define Christ in their lives. For example, we found much stronger beliefs, more routine spiritual disciplines (e.g. daily Bible study), and greater frequencies of spiritual behaviors (like serving those in need) as people advanced from one segment to the next. So those with the highest levels of evangelism, serving, tithing, prayer, solitude, etc. were those in the Christ-Centered group.</a:t>
            </a:r>
          </a:p>
          <a:p>
            <a:pPr marL="228600" indent="-228600">
              <a:spcBef>
                <a:spcPct val="30000"/>
              </a:spcBef>
              <a:buFontTx/>
              <a:buChar char="•"/>
            </a:pPr>
            <a:r>
              <a:rPr lang="en-US" sz="1200" dirty="0"/>
              <a:t>We have tested this “spiritual continuum” in more than 500 churches across a diversity of church sizes, denominations and geographies. We have found that these four segments exist in every congregation.</a:t>
            </a:r>
          </a:p>
          <a:p>
            <a:pPr marL="228600" indent="-228600">
              <a:spcBef>
                <a:spcPct val="30000"/>
              </a:spcBef>
              <a:buFontTx/>
              <a:buChar char="•"/>
            </a:pPr>
            <a:r>
              <a:rPr lang="en-US" sz="1200" dirty="0"/>
              <a:t>This chart profiles your church’s spiritual continuum.  If you see “up” or “down” arrows, it means that your congregation’s profile is more or less spiritually mature than the total sample.</a:t>
            </a:r>
          </a:p>
          <a:p>
            <a:pPr marL="228600" indent="-228600">
              <a:spcBef>
                <a:spcPct val="30000"/>
              </a:spcBef>
              <a:buFontTx/>
              <a:buChar char="•"/>
            </a:pPr>
            <a:endParaRPr lang="en-US" sz="1200" dirty="0"/>
          </a:p>
          <a:p>
            <a:pPr marL="228600" indent="-228600">
              <a:spcBef>
                <a:spcPct val="30000"/>
              </a:spcBef>
              <a:buFontTx/>
              <a:buChar char="•"/>
            </a:pPr>
            <a:endParaRPr lang="en-US" sz="1200" dirty="0"/>
          </a:p>
          <a:p>
            <a:pPr marL="228600" indent="-228600">
              <a:spcBef>
                <a:spcPct val="30000"/>
              </a:spcBef>
              <a:buFontTx/>
              <a:buChar char="•"/>
            </a:pPr>
            <a:endParaRPr lang="en-US" sz="1200" dirty="0"/>
          </a:p>
          <a:p>
            <a:pPr marL="228600" indent="-228600">
              <a:spcBef>
                <a:spcPct val="30000"/>
              </a:spcBef>
              <a:buFontTx/>
              <a:buChar char="•"/>
            </a:pPr>
            <a:endParaRPr lang="en-US" sz="1200" dirty="0"/>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476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21AED0-7981-E141-9263-E35CB71EAF8A}" type="datetime1">
              <a:rPr lang="en-US" smtClean="0"/>
              <a:t>3/15/2018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492F304-A5A5-6143-9934-E148A63FC7DD}" type="slidenum">
              <a:rPr lang="en-US" smtClean="0"/>
              <a:pPr>
                <a:defRPr/>
              </a:pPr>
              <a:t>‹#›</a:t>
            </a:fld>
            <a:endParaRPr lang="en-US" dirty="0"/>
          </a:p>
        </p:txBody>
      </p:sp>
    </p:spTree>
    <p:extLst>
      <p:ext uri="{BB962C8B-B14F-4D97-AF65-F5344CB8AC3E}">
        <p14:creationId xmlns:p14="http://schemas.microsoft.com/office/powerpoint/2010/main" val="4163849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D621DF-5A78-344C-AB22-B89793BD8108}" type="datetime1">
              <a:rPr lang="en-US" smtClean="0"/>
              <a:t>3/15/2018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A6E69E5-68ED-CA40-BE41-BBBDBBF605C0}" type="slidenum">
              <a:rPr lang="en-US" smtClean="0"/>
              <a:pPr>
                <a:defRPr/>
              </a:pPr>
              <a:t>‹#›</a:t>
            </a:fld>
            <a:endParaRPr lang="en-US" dirty="0"/>
          </a:p>
        </p:txBody>
      </p:sp>
    </p:spTree>
    <p:extLst>
      <p:ext uri="{BB962C8B-B14F-4D97-AF65-F5344CB8AC3E}">
        <p14:creationId xmlns:p14="http://schemas.microsoft.com/office/powerpoint/2010/main" val="387909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96C349-4FFD-834E-9D4C-9F4E34B5CE32}" type="datetime1">
              <a:rPr lang="en-US" smtClean="0"/>
              <a:t>3/15/2018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F9E896B-A9F8-DD4B-A40B-68B8EA2400FE}" type="slidenum">
              <a:rPr lang="en-US" smtClean="0"/>
              <a:pPr>
                <a:defRPr/>
              </a:pPr>
              <a:t>‹#›</a:t>
            </a:fld>
            <a:endParaRPr lang="en-US" dirty="0"/>
          </a:p>
        </p:txBody>
      </p:sp>
    </p:spTree>
    <p:extLst>
      <p:ext uri="{BB962C8B-B14F-4D97-AF65-F5344CB8AC3E}">
        <p14:creationId xmlns:p14="http://schemas.microsoft.com/office/powerpoint/2010/main" val="409024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23D10-5969-934B-B787-CF226B9BEE70}" type="datetime1">
              <a:rPr lang="en-US" smtClean="0"/>
              <a:t>3/15/2018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53DBE57-CFE9-CE49-A3E3-C12FE38BF4EA}" type="slidenum">
              <a:rPr lang="en-US" smtClean="0"/>
              <a:pPr>
                <a:defRPr/>
              </a:pPr>
              <a:t>‹#›</a:t>
            </a:fld>
            <a:endParaRPr lang="en-US" dirty="0"/>
          </a:p>
        </p:txBody>
      </p:sp>
    </p:spTree>
    <p:extLst>
      <p:ext uri="{BB962C8B-B14F-4D97-AF65-F5344CB8AC3E}">
        <p14:creationId xmlns:p14="http://schemas.microsoft.com/office/powerpoint/2010/main" val="193474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296B3E16-A059-3145-9DC0-899147ABA7AB}" type="slidenum">
              <a:rPr lang="en-US" smtClean="0"/>
              <a:pPr>
                <a:defRPr/>
              </a:pPr>
              <a:t>‹#›</a:t>
            </a:fld>
            <a:endParaRPr lang="en-US" dirty="0"/>
          </a:p>
        </p:txBody>
      </p:sp>
    </p:spTree>
    <p:extLst>
      <p:ext uri="{BB962C8B-B14F-4D97-AF65-F5344CB8AC3E}">
        <p14:creationId xmlns:p14="http://schemas.microsoft.com/office/powerpoint/2010/main" val="121426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1B2190-5B88-894B-8651-FC233A09ED48}" type="datetime1">
              <a:rPr lang="en-US" smtClean="0"/>
              <a:t>3/15/2018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3B1BED7-7163-574A-B114-62477FBDB116}" type="slidenum">
              <a:rPr lang="en-US" smtClean="0"/>
              <a:pPr>
                <a:defRPr/>
              </a:pPr>
              <a:t>‹#›</a:t>
            </a:fld>
            <a:endParaRPr lang="en-US" dirty="0"/>
          </a:p>
        </p:txBody>
      </p:sp>
    </p:spTree>
    <p:extLst>
      <p:ext uri="{BB962C8B-B14F-4D97-AF65-F5344CB8AC3E}">
        <p14:creationId xmlns:p14="http://schemas.microsoft.com/office/powerpoint/2010/main" val="364703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9007BF-C318-F445-A8B8-122DEB26E909}" type="datetime1">
              <a:rPr lang="en-US" smtClean="0"/>
              <a:t>3/15/2018</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0F6857A4-1D8A-734B-B0F9-EC4EACBDCB02}" type="slidenum">
              <a:rPr lang="en-US" smtClean="0"/>
              <a:pPr>
                <a:defRPr/>
              </a:pPr>
              <a:t>‹#›</a:t>
            </a:fld>
            <a:endParaRPr lang="en-US" dirty="0"/>
          </a:p>
        </p:txBody>
      </p:sp>
    </p:spTree>
    <p:extLst>
      <p:ext uri="{BB962C8B-B14F-4D97-AF65-F5344CB8AC3E}">
        <p14:creationId xmlns:p14="http://schemas.microsoft.com/office/powerpoint/2010/main" val="41494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F980B5-8030-A847-9780-BCF91CE342A7}" type="datetime1">
              <a:rPr lang="en-US" smtClean="0"/>
              <a:t>3/15/2018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8A65170-0F9C-074E-83CA-939176D8FA39}" type="slidenum">
              <a:rPr lang="en-US" smtClean="0"/>
              <a:pPr>
                <a:defRPr/>
              </a:pPr>
              <a:t>‹#›</a:t>
            </a:fld>
            <a:endParaRPr lang="en-US" dirty="0"/>
          </a:p>
        </p:txBody>
      </p:sp>
    </p:spTree>
    <p:extLst>
      <p:ext uri="{BB962C8B-B14F-4D97-AF65-F5344CB8AC3E}">
        <p14:creationId xmlns:p14="http://schemas.microsoft.com/office/powerpoint/2010/main" val="39904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3CB089E-5CCB-6E4A-8FCF-9209C7C626AE}" type="datetime1">
              <a:rPr lang="en-US" smtClean="0"/>
              <a:t>3/15/2018</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DDE99143-7FAE-EB4A-8991-CEB0F92F971C}" type="slidenum">
              <a:rPr lang="en-US" smtClean="0"/>
              <a:pPr>
                <a:defRPr/>
              </a:pPr>
              <a:t>‹#›</a:t>
            </a:fld>
            <a:endParaRPr lang="en-US" dirty="0"/>
          </a:p>
        </p:txBody>
      </p:sp>
    </p:spTree>
    <p:extLst>
      <p:ext uri="{BB962C8B-B14F-4D97-AF65-F5344CB8AC3E}">
        <p14:creationId xmlns:p14="http://schemas.microsoft.com/office/powerpoint/2010/main" val="254450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518A8C-5088-A344-BE79-516437417A30}" type="datetime1">
              <a:rPr lang="en-US" smtClean="0"/>
              <a:t>3/15/2018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930A6B0-D95E-9645-81F7-7E1B5495AEE9}" type="slidenum">
              <a:rPr lang="en-US" smtClean="0"/>
              <a:pPr>
                <a:defRPr/>
              </a:pPr>
              <a:t>‹#›</a:t>
            </a:fld>
            <a:endParaRPr lang="en-US" dirty="0"/>
          </a:p>
        </p:txBody>
      </p:sp>
    </p:spTree>
    <p:extLst>
      <p:ext uri="{BB962C8B-B14F-4D97-AF65-F5344CB8AC3E}">
        <p14:creationId xmlns:p14="http://schemas.microsoft.com/office/powerpoint/2010/main" val="4129359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DCA30F-0DB0-3840-94D1-8A11F3E181C0}" type="datetime1">
              <a:rPr lang="en-US" smtClean="0"/>
              <a:t>3/15/2018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075E97A-B731-1B4B-A0D6-EF3703C77622}" type="slidenum">
              <a:rPr lang="en-US" smtClean="0"/>
              <a:pPr>
                <a:defRPr/>
              </a:pPr>
              <a:t>‹#›</a:t>
            </a:fld>
            <a:endParaRPr lang="en-US" dirty="0"/>
          </a:p>
        </p:txBody>
      </p:sp>
    </p:spTree>
    <p:extLst>
      <p:ext uri="{BB962C8B-B14F-4D97-AF65-F5344CB8AC3E}">
        <p14:creationId xmlns:p14="http://schemas.microsoft.com/office/powerpoint/2010/main" val="2928904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91ACB-888A-F347-9C6E-512D5FA9011F}" type="datetime1">
              <a:rPr lang="en-US" smtClean="0"/>
              <a:t>3/15/2018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A04D23E-483C-B14F-80F7-CB8E95389126}" type="slidenum">
              <a:rPr lang="en-US" smtClean="0"/>
              <a:pPr>
                <a:defRPr/>
              </a:pPr>
              <a:t>‹#›</a:t>
            </a:fld>
            <a:endParaRPr lang="en-US" dirty="0"/>
          </a:p>
        </p:txBody>
      </p:sp>
    </p:spTree>
    <p:extLst>
      <p:ext uri="{BB962C8B-B14F-4D97-AF65-F5344CB8AC3E}">
        <p14:creationId xmlns:p14="http://schemas.microsoft.com/office/powerpoint/2010/main" val="2224056336"/>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22.jpg"/><Relationship Id="rId7"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20.jpg"/><Relationship Id="rId10" Type="http://schemas.openxmlformats.org/officeDocument/2006/relationships/image" Target="../media/image15.jpg"/><Relationship Id="rId4" Type="http://schemas.openxmlformats.org/officeDocument/2006/relationships/image" Target="../media/image21.jpg"/><Relationship Id="rId9"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5.jpg"/><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21.jpg"/><Relationship Id="rId7" Type="http://schemas.openxmlformats.org/officeDocument/2006/relationships/image" Target="../media/image1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20.jpg"/><Relationship Id="rId9"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5.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4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1487"/>
            <a:ext cx="9144000" cy="3373193"/>
          </a:xfrm>
          <a:prstGeom prst="rect">
            <a:avLst/>
          </a:prstGeom>
        </p:spPr>
      </p:pic>
      <p:sp>
        <p:nvSpPr>
          <p:cNvPr id="4" name="Title 5"/>
          <p:cNvSpPr>
            <a:spLocks noGrp="1"/>
          </p:cNvSpPr>
          <p:nvPr>
            <p:ph type="ctrTitle"/>
          </p:nvPr>
        </p:nvSpPr>
        <p:spPr>
          <a:xfrm>
            <a:off x="0" y="4915305"/>
            <a:ext cx="9144000" cy="1515980"/>
          </a:xfrm>
        </p:spPr>
        <p:txBody>
          <a:bodyPr>
            <a:normAutofit fontScale="90000"/>
          </a:bodyPr>
          <a:lstStyle/>
          <a:p>
            <a:r>
              <a:rPr lang="en-US" sz="1200" spc="300" dirty="0">
                <a:solidFill>
                  <a:srgbClr val="C00000"/>
                </a:solidFill>
                <a:cs typeface="Calibri"/>
              </a:rPr>
              <a:t/>
            </a:r>
            <a:br>
              <a:rPr lang="en-US" sz="1200" spc="300" dirty="0">
                <a:solidFill>
                  <a:srgbClr val="C00000"/>
                </a:solidFill>
                <a:cs typeface="Calibri"/>
              </a:rPr>
            </a:br>
            <a:r>
              <a:rPr lang="en-US" sz="1200" spc="300" dirty="0">
                <a:solidFill>
                  <a:srgbClr val="C00000"/>
                </a:solidFill>
                <a:cs typeface="Calibri"/>
              </a:rPr>
              <a:t/>
            </a:r>
            <a:br>
              <a:rPr lang="en-US" sz="1200" spc="300" dirty="0">
                <a:solidFill>
                  <a:srgbClr val="C00000"/>
                </a:solidFill>
                <a:cs typeface="Calibri"/>
              </a:rPr>
            </a:br>
            <a:r>
              <a:rPr lang="en-US" sz="3200" b="1" spc="300" dirty="0" smtClean="0">
                <a:solidFill>
                  <a:srgbClr val="C00000"/>
                </a:solidFill>
                <a:cs typeface="Calibri"/>
              </a:rPr>
              <a:t>Facts and Insights about Spiritual Growth </a:t>
            </a:r>
            <a:br>
              <a:rPr lang="en-US" sz="3200" b="1" spc="300" dirty="0" smtClean="0">
                <a:solidFill>
                  <a:srgbClr val="C00000"/>
                </a:solidFill>
                <a:cs typeface="Calibri"/>
              </a:rPr>
            </a:br>
            <a:r>
              <a:rPr lang="en-US" sz="3200" b="1" spc="300" dirty="0" smtClean="0">
                <a:solidFill>
                  <a:srgbClr val="C00000"/>
                </a:solidFill>
                <a:cs typeface="Calibri"/>
              </a:rPr>
              <a:t>in the Episcopal Church</a:t>
            </a:r>
            <a:br>
              <a:rPr lang="en-US" sz="3200" b="1" spc="300" dirty="0" smtClean="0">
                <a:solidFill>
                  <a:srgbClr val="C00000"/>
                </a:solidFill>
                <a:cs typeface="Calibri"/>
              </a:rPr>
            </a:br>
            <a:r>
              <a:rPr lang="en-US" sz="3200" b="1" spc="300" dirty="0" smtClean="0">
                <a:solidFill>
                  <a:srgbClr val="C00000"/>
                </a:solidFill>
                <a:cs typeface="Calibri"/>
              </a:rPr>
              <a:t>March 6, 2018</a:t>
            </a:r>
            <a:r>
              <a:rPr lang="en-US" i="1" spc="300" dirty="0">
                <a:solidFill>
                  <a:srgbClr val="C00000"/>
                </a:solidFill>
              </a:rPr>
              <a:t/>
            </a:r>
            <a:br>
              <a:rPr lang="en-US" i="1" spc="300" dirty="0">
                <a:solidFill>
                  <a:srgbClr val="C00000"/>
                </a:solidFill>
              </a:rPr>
            </a:br>
            <a:endParaRPr lang="en-US" sz="3600" spc="300" dirty="0">
              <a:solidFill>
                <a:srgbClr val="C00000"/>
              </a:solidFill>
            </a:endParaRPr>
          </a:p>
        </p:txBody>
      </p:sp>
    </p:spTree>
    <p:extLst>
      <p:ext uri="{BB962C8B-B14F-4D97-AF65-F5344CB8AC3E}">
        <p14:creationId xmlns:p14="http://schemas.microsoft.com/office/powerpoint/2010/main" val="3512290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457200" y="274638"/>
            <a:ext cx="8229600" cy="809095"/>
          </a:xfrm>
        </p:spPr>
        <p:txBody>
          <a:bodyPr>
            <a:normAutofit/>
          </a:bodyPr>
          <a:lstStyle/>
          <a:p>
            <a:r>
              <a:rPr lang="en-US" sz="3600" dirty="0">
                <a:solidFill>
                  <a:srgbClr val="FFFFFF"/>
                </a:solidFill>
                <a:latin typeface="Arial Narrow"/>
                <a:cs typeface="Arial Narrow"/>
              </a:rPr>
              <a:t>Core Catalysts of Spiritual Growth</a:t>
            </a:r>
          </a:p>
        </p:txBody>
      </p:sp>
      <p:sp>
        <p:nvSpPr>
          <p:cNvPr id="24" name="Content Placeholder 23"/>
          <p:cNvSpPr>
            <a:spLocks noGrp="1"/>
          </p:cNvSpPr>
          <p:nvPr>
            <p:ph idx="1"/>
          </p:nvPr>
        </p:nvSpPr>
        <p:spPr>
          <a:xfrm>
            <a:off x="3357166" y="1555089"/>
            <a:ext cx="5194168" cy="1588198"/>
          </a:xfrm>
        </p:spPr>
        <p:txBody>
          <a:bodyPr>
            <a:noAutofit/>
          </a:bodyPr>
          <a:lstStyle/>
          <a:p>
            <a:pPr marL="0" indent="0">
              <a:buNone/>
            </a:pPr>
            <a:r>
              <a:rPr lang="en-US" sz="1800" b="1" dirty="0"/>
              <a:t>Catalysts include beliefs in:</a:t>
            </a:r>
          </a:p>
          <a:p>
            <a:pPr lvl="1"/>
            <a:r>
              <a:rPr lang="en-US" sz="1600" b="1" dirty="0"/>
              <a:t>Salvation by Grace</a:t>
            </a:r>
          </a:p>
          <a:p>
            <a:pPr lvl="1"/>
            <a:r>
              <a:rPr lang="en-US" sz="1600" b="1" dirty="0"/>
              <a:t>The Trinity</a:t>
            </a:r>
          </a:p>
          <a:p>
            <a:pPr lvl="1"/>
            <a:r>
              <a:rPr lang="en-US" sz="1600" b="1" dirty="0"/>
              <a:t>Personal God</a:t>
            </a:r>
          </a:p>
          <a:p>
            <a:pPr lvl="1"/>
            <a:r>
              <a:rPr lang="en-US" sz="1600" b="1" dirty="0"/>
              <a:t>Authority of the Bible</a:t>
            </a:r>
            <a:endParaRPr lang="en-US" sz="1600" dirty="0"/>
          </a:p>
        </p:txBody>
      </p:sp>
      <p:sp>
        <p:nvSpPr>
          <p:cNvPr id="6" name="Pentagon 5"/>
          <p:cNvSpPr/>
          <p:nvPr/>
        </p:nvSpPr>
        <p:spPr>
          <a:xfrm>
            <a:off x="690241" y="3377493"/>
            <a:ext cx="2747225" cy="1215898"/>
          </a:xfrm>
          <a:prstGeom prst="homePlate">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t>MOVEMENT </a:t>
            </a:r>
            <a:r>
              <a:rPr lang="en-US" sz="1800" b="1" dirty="0" smtClean="0"/>
              <a:t>2:</a:t>
            </a:r>
            <a:endParaRPr lang="en-US" sz="1800" b="1" i="1" dirty="0"/>
          </a:p>
          <a:p>
            <a:pPr algn="ctr"/>
            <a:r>
              <a:rPr lang="en-US" sz="1800" b="1" dirty="0"/>
              <a:t>PERSONAL SPIRITUAL PRACTICES</a:t>
            </a:r>
          </a:p>
        </p:txBody>
      </p:sp>
      <p:sp>
        <p:nvSpPr>
          <p:cNvPr id="7" name="Pentagon 6"/>
          <p:cNvSpPr/>
          <p:nvPr/>
        </p:nvSpPr>
        <p:spPr>
          <a:xfrm>
            <a:off x="690242" y="1671568"/>
            <a:ext cx="2553902" cy="1021088"/>
          </a:xfrm>
          <a:prstGeom prst="homePlate">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t>MOVEMENT </a:t>
            </a:r>
            <a:r>
              <a:rPr lang="en-US" sz="1800" b="1" dirty="0" smtClean="0"/>
              <a:t>1:</a:t>
            </a:r>
            <a:endParaRPr lang="en-US" sz="1800" b="1" i="1" dirty="0"/>
          </a:p>
          <a:p>
            <a:pPr algn="ctr"/>
            <a:r>
              <a:rPr lang="en-US" sz="1800" b="1" dirty="0"/>
              <a:t>BELIEFS</a:t>
            </a:r>
          </a:p>
        </p:txBody>
      </p:sp>
      <p:sp>
        <p:nvSpPr>
          <p:cNvPr id="8" name="Pentagon 7"/>
          <p:cNvSpPr/>
          <p:nvPr/>
        </p:nvSpPr>
        <p:spPr>
          <a:xfrm>
            <a:off x="690242" y="5042331"/>
            <a:ext cx="2553902" cy="1021088"/>
          </a:xfrm>
          <a:prstGeom prst="homePlate">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t>MOVEMENT </a:t>
            </a:r>
            <a:r>
              <a:rPr lang="en-US" sz="1800" b="1" dirty="0" smtClean="0"/>
              <a:t>3:</a:t>
            </a:r>
            <a:endParaRPr lang="en-US" sz="1800" b="1" dirty="0"/>
          </a:p>
          <a:p>
            <a:pPr algn="ctr"/>
            <a:r>
              <a:rPr lang="en-US" sz="1800" b="1" dirty="0"/>
              <a:t>FAITH IN ACTION</a:t>
            </a:r>
          </a:p>
        </p:txBody>
      </p:sp>
      <p:sp>
        <p:nvSpPr>
          <p:cNvPr id="9" name="Content Placeholder 23"/>
          <p:cNvSpPr txBox="1">
            <a:spLocks/>
          </p:cNvSpPr>
          <p:nvPr/>
        </p:nvSpPr>
        <p:spPr>
          <a:xfrm>
            <a:off x="3492632" y="3282642"/>
            <a:ext cx="5194168" cy="15881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a:t>Catalysts include:</a:t>
            </a:r>
          </a:p>
          <a:p>
            <a:pPr lvl="1"/>
            <a:r>
              <a:rPr lang="en-US" sz="1600" b="1" dirty="0"/>
              <a:t>Reflection on Scripture</a:t>
            </a:r>
          </a:p>
          <a:p>
            <a:pPr lvl="1"/>
            <a:r>
              <a:rPr lang="en-US" sz="1600" b="1" dirty="0"/>
              <a:t>Prayer for Guidance</a:t>
            </a:r>
          </a:p>
          <a:p>
            <a:pPr lvl="1"/>
            <a:r>
              <a:rPr lang="en-US" sz="1600" b="1" dirty="0"/>
              <a:t>Solitude</a:t>
            </a:r>
          </a:p>
          <a:p>
            <a:pPr lvl="1"/>
            <a:r>
              <a:rPr lang="en-US" sz="1600" b="1" dirty="0"/>
              <a:t>Tithing</a:t>
            </a:r>
          </a:p>
          <a:p>
            <a:pPr marL="457200" lvl="1" indent="0">
              <a:buNone/>
            </a:pPr>
            <a:endParaRPr lang="en-US" sz="1400" dirty="0"/>
          </a:p>
        </p:txBody>
      </p:sp>
      <p:sp>
        <p:nvSpPr>
          <p:cNvPr id="10" name="Content Placeholder 23"/>
          <p:cNvSpPr txBox="1">
            <a:spLocks/>
          </p:cNvSpPr>
          <p:nvPr/>
        </p:nvSpPr>
        <p:spPr>
          <a:xfrm>
            <a:off x="3492632" y="5042331"/>
            <a:ext cx="5194168" cy="15881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a:t>Catalysts include:</a:t>
            </a:r>
          </a:p>
          <a:p>
            <a:pPr lvl="1"/>
            <a:r>
              <a:rPr lang="en-US" sz="1600" b="1" dirty="0"/>
              <a:t>Willingness to Risk Everything for Christ</a:t>
            </a:r>
          </a:p>
          <a:p>
            <a:pPr lvl="1"/>
            <a:r>
              <a:rPr lang="en-US" sz="1600" b="1" dirty="0"/>
              <a:t>Evangelism</a:t>
            </a:r>
          </a:p>
          <a:p>
            <a:pPr lvl="1"/>
            <a:r>
              <a:rPr lang="en-US" sz="1600" b="1" dirty="0"/>
              <a:t>Serving Those in Need</a:t>
            </a:r>
          </a:p>
          <a:p>
            <a:pPr marL="457200" lvl="1" indent="0">
              <a:buNone/>
            </a:pPr>
            <a:endParaRPr lang="en-US" sz="1400" dirty="0"/>
          </a:p>
        </p:txBody>
      </p:sp>
      <p:sp>
        <p:nvSpPr>
          <p:cNvPr id="3" name="Slide Number Placeholder 2"/>
          <p:cNvSpPr>
            <a:spLocks noGrp="1"/>
          </p:cNvSpPr>
          <p:nvPr>
            <p:ph type="sldNum" sz="quarter" idx="12"/>
          </p:nvPr>
        </p:nvSpPr>
        <p:spPr/>
        <p:txBody>
          <a:bodyPr/>
          <a:lstStyle/>
          <a:p>
            <a:pPr>
              <a:defRPr/>
            </a:pPr>
            <a:fld id="{553DBE57-CFE9-CE49-A3E3-C12FE38BF4EA}" type="slidenum">
              <a:rPr lang="en-US" smtClean="0"/>
              <a:pPr>
                <a:defRPr/>
              </a:pPr>
              <a:t>9</a:t>
            </a:fld>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1187087"/>
          </a:xfrm>
          <a:prstGeom prst="rect">
            <a:avLst/>
          </a:prstGeom>
        </p:spPr>
      </p:pic>
      <p:sp>
        <p:nvSpPr>
          <p:cNvPr id="12" name="TextBox 11"/>
          <p:cNvSpPr txBox="1"/>
          <p:nvPr/>
        </p:nvSpPr>
        <p:spPr>
          <a:xfrm>
            <a:off x="73839" y="59076"/>
            <a:ext cx="5103881" cy="584776"/>
          </a:xfrm>
          <a:prstGeom prst="rect">
            <a:avLst/>
          </a:prstGeom>
          <a:noFill/>
        </p:spPr>
        <p:txBody>
          <a:bodyPr wrap="none" rtlCol="0">
            <a:spAutoFit/>
          </a:bodyPr>
          <a:lstStyle/>
          <a:p>
            <a:r>
              <a:rPr lang="en-US" sz="3200" dirty="0" smtClean="0">
                <a:solidFill>
                  <a:srgbClr val="FFFFFF"/>
                </a:solidFill>
                <a:latin typeface="+mj-lt"/>
              </a:rPr>
              <a:t>The Catalysts of Spiritual Growth </a:t>
            </a:r>
            <a:endParaRPr lang="en-US" sz="3200" dirty="0">
              <a:solidFill>
                <a:srgbClr val="FFFFFF"/>
              </a:solidFill>
              <a:latin typeface="+mj-lt"/>
            </a:endParaRPr>
          </a:p>
        </p:txBody>
      </p:sp>
    </p:spTree>
    <p:extLst>
      <p:ext uri="{BB962C8B-B14F-4D97-AF65-F5344CB8AC3E}">
        <p14:creationId xmlns:p14="http://schemas.microsoft.com/office/powerpoint/2010/main" val="2545145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471311" y="84666"/>
            <a:ext cx="8229600" cy="1143000"/>
          </a:xfrm>
        </p:spPr>
        <p:txBody>
          <a:bodyPr>
            <a:normAutofit/>
          </a:bodyPr>
          <a:lstStyle/>
          <a:p>
            <a:r>
              <a:rPr lang="en-US" sz="3600" dirty="0">
                <a:solidFill>
                  <a:srgbClr val="FFFFFF"/>
                </a:solidFill>
                <a:latin typeface="Arial Narrow"/>
                <a:cs typeface="Arial Narrow"/>
              </a:rPr>
              <a:t>But the most powerful catalyst is:</a:t>
            </a:r>
          </a:p>
        </p:txBody>
      </p:sp>
      <p:sp>
        <p:nvSpPr>
          <p:cNvPr id="66" name="Round Same Side Corner Rectangle 26"/>
          <p:cNvSpPr/>
          <p:nvPr/>
        </p:nvSpPr>
        <p:spPr bwMode="auto">
          <a:xfrm>
            <a:off x="495300" y="4419600"/>
            <a:ext cx="1193800" cy="609600"/>
          </a:xfrm>
          <a:prstGeom prst="round2SameRect">
            <a:avLst>
              <a:gd name="adj1" fmla="val 20960"/>
              <a:gd name="adj2" fmla="val 0"/>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w="1270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77" name="Text Box 45"/>
          <p:cNvSpPr txBox="1">
            <a:spLocks noChangeArrowheads="1"/>
          </p:cNvSpPr>
          <p:nvPr/>
        </p:nvSpPr>
        <p:spPr bwMode="auto">
          <a:xfrm>
            <a:off x="0" y="5764213"/>
            <a:ext cx="841375" cy="457200"/>
          </a:xfrm>
          <a:prstGeom prst="rect">
            <a:avLst/>
          </a:prstGeom>
          <a:noFill/>
          <a:ln w="9525">
            <a:noFill/>
            <a:miter lim="800000"/>
            <a:headEnd/>
            <a:tailEnd/>
          </a:ln>
        </p:spPr>
        <p:txBody>
          <a:bodyPr>
            <a:spAutoFit/>
          </a:bodyPr>
          <a:lstStyle/>
          <a:p>
            <a:pPr eaLnBrk="1" hangingPunct="1">
              <a:defRPr/>
            </a:pPr>
            <a:r>
              <a:rPr lang="en-US" sz="2400" b="1" dirty="0">
                <a:solidFill>
                  <a:schemeClr val="bg1"/>
                </a:solidFill>
                <a:latin typeface="+mn-lt"/>
              </a:rPr>
              <a:t>28%</a:t>
            </a:r>
          </a:p>
        </p:txBody>
      </p:sp>
      <p:sp>
        <p:nvSpPr>
          <p:cNvPr id="78" name="Rectangle 77"/>
          <p:cNvSpPr/>
          <p:nvPr/>
        </p:nvSpPr>
        <p:spPr bwMode="auto">
          <a:xfrm>
            <a:off x="1738313" y="5035550"/>
            <a:ext cx="749300" cy="46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5" name="Text Box 45"/>
          <p:cNvSpPr txBox="1">
            <a:spLocks noChangeArrowheads="1"/>
          </p:cNvSpPr>
          <p:nvPr/>
        </p:nvSpPr>
        <p:spPr bwMode="auto">
          <a:xfrm>
            <a:off x="342900" y="4432300"/>
            <a:ext cx="1460500" cy="584200"/>
          </a:xfrm>
          <a:prstGeom prst="rect">
            <a:avLst/>
          </a:prstGeom>
          <a:noFill/>
          <a:ln w="9525">
            <a:noFill/>
            <a:miter lim="800000"/>
            <a:headEnd/>
            <a:tailEnd/>
          </a:ln>
        </p:spPr>
        <p:txBody>
          <a:bodyPr>
            <a:spAutoFit/>
          </a:bodyPr>
          <a:lstStyle/>
          <a:p>
            <a:pPr algn="ctr" eaLnBrk="1" hangingPunct="1">
              <a:defRPr/>
            </a:pPr>
            <a:r>
              <a:rPr lang="en-US" sz="1600" b="1" dirty="0">
                <a:latin typeface="+mn-lt"/>
              </a:rPr>
              <a:t>Exploring Christ</a:t>
            </a:r>
          </a:p>
        </p:txBody>
      </p:sp>
      <p:sp>
        <p:nvSpPr>
          <p:cNvPr id="50" name="Round Same Side Corner Rectangle 26"/>
          <p:cNvSpPr/>
          <p:nvPr/>
        </p:nvSpPr>
        <p:spPr bwMode="auto">
          <a:xfrm>
            <a:off x="4978400" y="3454400"/>
            <a:ext cx="1371600" cy="647700"/>
          </a:xfrm>
          <a:prstGeom prst="round2SameRect">
            <a:avLst>
              <a:gd name="adj1" fmla="val 20960"/>
              <a:gd name="adj2" fmla="val 0"/>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w="1270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54" name="Round Same Side Corner Rectangle 26"/>
          <p:cNvSpPr/>
          <p:nvPr/>
        </p:nvSpPr>
        <p:spPr bwMode="auto">
          <a:xfrm>
            <a:off x="2654300" y="3797300"/>
            <a:ext cx="1409700" cy="596900"/>
          </a:xfrm>
          <a:prstGeom prst="round2SameRect">
            <a:avLst>
              <a:gd name="adj1" fmla="val 20960"/>
              <a:gd name="adj2" fmla="val 0"/>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w="1270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56" name="Round Same Side Corner Rectangle 26"/>
          <p:cNvSpPr/>
          <p:nvPr/>
        </p:nvSpPr>
        <p:spPr bwMode="auto">
          <a:xfrm>
            <a:off x="7327900" y="3048000"/>
            <a:ext cx="1409700" cy="596900"/>
          </a:xfrm>
          <a:prstGeom prst="round2SameRect">
            <a:avLst>
              <a:gd name="adj1" fmla="val 20960"/>
              <a:gd name="adj2" fmla="val 0"/>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w="1270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60" name="Text Box 46"/>
          <p:cNvSpPr txBox="1">
            <a:spLocks noChangeArrowheads="1"/>
          </p:cNvSpPr>
          <p:nvPr/>
        </p:nvSpPr>
        <p:spPr bwMode="auto">
          <a:xfrm>
            <a:off x="2660650" y="3819525"/>
            <a:ext cx="1377950" cy="584200"/>
          </a:xfrm>
          <a:prstGeom prst="rect">
            <a:avLst/>
          </a:prstGeom>
          <a:noFill/>
          <a:ln w="9525">
            <a:noFill/>
            <a:miter lim="800000"/>
            <a:headEnd/>
            <a:tailEnd/>
          </a:ln>
        </p:spPr>
        <p:txBody>
          <a:bodyPr>
            <a:spAutoFit/>
          </a:bodyPr>
          <a:lstStyle/>
          <a:p>
            <a:pPr algn="ctr" eaLnBrk="1" hangingPunct="1">
              <a:defRPr/>
            </a:pPr>
            <a:r>
              <a:rPr lang="en-US" sz="1600" b="1" dirty="0">
                <a:latin typeface="+mn-lt"/>
              </a:rPr>
              <a:t>Growing in Christ</a:t>
            </a:r>
          </a:p>
        </p:txBody>
      </p:sp>
      <p:sp>
        <p:nvSpPr>
          <p:cNvPr id="61" name="Text Box 48"/>
          <p:cNvSpPr txBox="1">
            <a:spLocks noChangeArrowheads="1"/>
          </p:cNvSpPr>
          <p:nvPr/>
        </p:nvSpPr>
        <p:spPr bwMode="auto">
          <a:xfrm>
            <a:off x="7265988" y="3028950"/>
            <a:ext cx="1497012" cy="584200"/>
          </a:xfrm>
          <a:prstGeom prst="rect">
            <a:avLst/>
          </a:prstGeom>
          <a:noFill/>
          <a:ln w="9525">
            <a:noFill/>
            <a:miter lim="800000"/>
            <a:headEnd/>
            <a:tailEnd/>
          </a:ln>
        </p:spPr>
        <p:txBody>
          <a:bodyPr>
            <a:spAutoFit/>
          </a:bodyPr>
          <a:lstStyle/>
          <a:p>
            <a:pPr algn="ctr" eaLnBrk="1" hangingPunct="1">
              <a:defRPr/>
            </a:pPr>
            <a:r>
              <a:rPr lang="en-US" sz="1600" b="1" dirty="0">
                <a:latin typeface="+mn-lt"/>
              </a:rPr>
              <a:t>Christ-Centered</a:t>
            </a:r>
          </a:p>
        </p:txBody>
      </p:sp>
      <p:sp>
        <p:nvSpPr>
          <p:cNvPr id="62" name="Text Box 47"/>
          <p:cNvSpPr txBox="1">
            <a:spLocks noChangeArrowheads="1"/>
          </p:cNvSpPr>
          <p:nvPr/>
        </p:nvSpPr>
        <p:spPr bwMode="auto">
          <a:xfrm>
            <a:off x="5014913" y="3481388"/>
            <a:ext cx="1322387" cy="584200"/>
          </a:xfrm>
          <a:prstGeom prst="rect">
            <a:avLst/>
          </a:prstGeom>
          <a:noFill/>
          <a:ln w="9525">
            <a:noFill/>
            <a:miter lim="800000"/>
            <a:headEnd/>
            <a:tailEnd/>
          </a:ln>
        </p:spPr>
        <p:txBody>
          <a:bodyPr>
            <a:spAutoFit/>
          </a:bodyPr>
          <a:lstStyle/>
          <a:p>
            <a:pPr algn="ctr" eaLnBrk="1" hangingPunct="1">
              <a:defRPr/>
            </a:pPr>
            <a:r>
              <a:rPr lang="en-US" sz="1600" b="1" dirty="0">
                <a:latin typeface="+mn-lt"/>
              </a:rPr>
              <a:t>Close to Christ</a:t>
            </a:r>
          </a:p>
        </p:txBody>
      </p:sp>
      <p:sp>
        <p:nvSpPr>
          <p:cNvPr id="53" name="Frame 52"/>
          <p:cNvSpPr/>
          <p:nvPr/>
        </p:nvSpPr>
        <p:spPr>
          <a:xfrm>
            <a:off x="2783398" y="4805592"/>
            <a:ext cx="4169833" cy="1536700"/>
          </a:xfrm>
          <a:prstGeom prst="frame">
            <a:avLst/>
          </a:prstGeom>
          <a:solidFill>
            <a:schemeClr val="accent1">
              <a:lumMod val="50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ndParaRPr>
          </a:p>
        </p:txBody>
      </p:sp>
      <p:sp>
        <p:nvSpPr>
          <p:cNvPr id="36885" name="TextBox 56"/>
          <p:cNvSpPr txBox="1">
            <a:spLocks noChangeArrowheads="1"/>
          </p:cNvSpPr>
          <p:nvPr/>
        </p:nvSpPr>
        <p:spPr bwMode="auto">
          <a:xfrm>
            <a:off x="3048002" y="4988076"/>
            <a:ext cx="3517900" cy="923330"/>
          </a:xfrm>
          <a:prstGeom prst="rect">
            <a:avLst/>
          </a:prstGeom>
          <a:noFill/>
          <a:ln w="9525">
            <a:noFill/>
            <a:miter lim="800000"/>
            <a:headEnd/>
            <a:tailEnd/>
          </a:ln>
        </p:spPr>
        <p:txBody>
          <a:bodyPr>
            <a:prstTxWarp prst="textNoShape">
              <a:avLst/>
            </a:prstTxWarp>
            <a:spAutoFit/>
          </a:bodyPr>
          <a:lstStyle/>
          <a:p>
            <a:pPr algn="ctr"/>
            <a:r>
              <a:rPr lang="en-US" sz="1800" b="1" dirty="0">
                <a:latin typeface="Arial Narrow"/>
                <a:cs typeface="Arial Narrow"/>
              </a:rPr>
              <a:t>Reflection on Scripture is the ONLY CATALYST in the TOP 5 for  </a:t>
            </a:r>
            <a:br>
              <a:rPr lang="en-US" sz="1800" b="1" dirty="0">
                <a:latin typeface="Arial Narrow"/>
                <a:cs typeface="Arial Narrow"/>
              </a:rPr>
            </a:br>
            <a:r>
              <a:rPr lang="en-US" sz="1800" b="1" dirty="0">
                <a:latin typeface="Arial Narrow"/>
                <a:cs typeface="Arial Narrow"/>
              </a:rPr>
              <a:t>all Three Movements.</a:t>
            </a:r>
            <a:endParaRPr lang="en-US" sz="1600" b="1" i="1" dirty="0">
              <a:latin typeface="Arial Narrow"/>
              <a:cs typeface="Arial Narrow"/>
            </a:endParaRPr>
          </a:p>
        </p:txBody>
      </p:sp>
      <p:cxnSp>
        <p:nvCxnSpPr>
          <p:cNvPr id="43" name="Straight Arrow Connector 42"/>
          <p:cNvCxnSpPr/>
          <p:nvPr/>
        </p:nvCxnSpPr>
        <p:spPr>
          <a:xfrm rot="16200000" flipV="1">
            <a:off x="4654550" y="4324350"/>
            <a:ext cx="317500" cy="127000"/>
          </a:xfrm>
          <a:prstGeom prst="straightConnector1">
            <a:avLst/>
          </a:prstGeom>
          <a:ln>
            <a:solidFill>
              <a:srgbClr val="F68B36"/>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rot="16200000" flipV="1">
            <a:off x="2319867" y="4690533"/>
            <a:ext cx="342900" cy="334433"/>
          </a:xfrm>
          <a:prstGeom prst="straightConnector1">
            <a:avLst/>
          </a:prstGeom>
          <a:ln>
            <a:solidFill>
              <a:srgbClr val="FF99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5400000" flipH="1" flipV="1">
            <a:off x="6470650" y="4210050"/>
            <a:ext cx="571500" cy="76200"/>
          </a:xfrm>
          <a:prstGeom prst="straightConnector1">
            <a:avLst/>
          </a:prstGeom>
          <a:ln>
            <a:solidFill>
              <a:srgbClr val="F68B36"/>
            </a:solidFill>
            <a:tailEnd type="arrow"/>
          </a:ln>
        </p:spPr>
        <p:style>
          <a:lnRef idx="2">
            <a:schemeClr val="accent1"/>
          </a:lnRef>
          <a:fillRef idx="0">
            <a:schemeClr val="accent1"/>
          </a:fillRef>
          <a:effectRef idx="1">
            <a:schemeClr val="accent1"/>
          </a:effectRef>
          <a:fontRef idx="minor">
            <a:schemeClr val="tx1"/>
          </a:fontRef>
        </p:style>
      </p:cxnSp>
      <p:pic>
        <p:nvPicPr>
          <p:cNvPr id="41" name="Picture 40"/>
          <p:cNvPicPr>
            <a:picLocks noChangeAspect="1"/>
          </p:cNvPicPr>
          <p:nvPr/>
        </p:nvPicPr>
        <p:blipFill>
          <a:blip r:embed="rId3"/>
          <a:stretch>
            <a:fillRect/>
          </a:stretch>
        </p:blipFill>
        <p:spPr>
          <a:xfrm rot="19895918">
            <a:off x="1830615" y="4048523"/>
            <a:ext cx="584200" cy="584200"/>
          </a:xfrm>
          <a:prstGeom prst="rect">
            <a:avLst/>
          </a:prstGeom>
        </p:spPr>
      </p:pic>
      <p:pic>
        <p:nvPicPr>
          <p:cNvPr id="42" name="Picture 41"/>
          <p:cNvPicPr>
            <a:picLocks noChangeAspect="1"/>
          </p:cNvPicPr>
          <p:nvPr/>
        </p:nvPicPr>
        <p:blipFill>
          <a:blip r:embed="rId3"/>
          <a:stretch>
            <a:fillRect/>
          </a:stretch>
        </p:blipFill>
        <p:spPr>
          <a:xfrm rot="19895918">
            <a:off x="4213377" y="3607406"/>
            <a:ext cx="584200" cy="584200"/>
          </a:xfrm>
          <a:prstGeom prst="rect">
            <a:avLst/>
          </a:prstGeom>
        </p:spPr>
      </p:pic>
      <p:pic>
        <p:nvPicPr>
          <p:cNvPr id="45" name="Picture 44"/>
          <p:cNvPicPr>
            <a:picLocks noChangeAspect="1"/>
          </p:cNvPicPr>
          <p:nvPr/>
        </p:nvPicPr>
        <p:blipFill>
          <a:blip r:embed="rId3"/>
          <a:stretch>
            <a:fillRect/>
          </a:stretch>
        </p:blipFill>
        <p:spPr>
          <a:xfrm rot="19895918">
            <a:off x="6547757" y="3292929"/>
            <a:ext cx="584200" cy="584200"/>
          </a:xfrm>
          <a:prstGeom prst="rect">
            <a:avLst/>
          </a:prstGeom>
        </p:spPr>
      </p:pic>
      <p:pic>
        <p:nvPicPr>
          <p:cNvPr id="3" name="Picture 2"/>
          <p:cNvPicPr>
            <a:picLocks noChangeAspect="1"/>
          </p:cNvPicPr>
          <p:nvPr/>
        </p:nvPicPr>
        <p:blipFill>
          <a:blip r:embed="rId4"/>
          <a:stretch>
            <a:fillRect/>
          </a:stretch>
        </p:blipFill>
        <p:spPr>
          <a:xfrm>
            <a:off x="2825835" y="1374111"/>
            <a:ext cx="3432642" cy="1736179"/>
          </a:xfrm>
          <a:prstGeom prst="rect">
            <a:avLst/>
          </a:prstGeom>
        </p:spPr>
      </p:pic>
      <p:sp>
        <p:nvSpPr>
          <p:cNvPr id="4" name="Slide Number Placeholder 3"/>
          <p:cNvSpPr>
            <a:spLocks noGrp="1"/>
          </p:cNvSpPr>
          <p:nvPr>
            <p:ph type="sldNum" sz="quarter" idx="12"/>
          </p:nvPr>
        </p:nvSpPr>
        <p:spPr/>
        <p:txBody>
          <a:bodyPr/>
          <a:lstStyle/>
          <a:p>
            <a:pPr>
              <a:defRPr/>
            </a:pPr>
            <a:fld id="{553DBE57-CFE9-CE49-A3E3-C12FE38BF4EA}" type="slidenum">
              <a:rPr lang="en-US" smtClean="0"/>
              <a:pPr>
                <a:defRPr/>
              </a:pPr>
              <a:t>10</a:t>
            </a:fld>
            <a:endParaRPr lang="en-US" dirty="0"/>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9144000" cy="1187087"/>
          </a:xfrm>
          <a:prstGeom prst="rect">
            <a:avLst/>
          </a:prstGeom>
        </p:spPr>
      </p:pic>
      <p:sp>
        <p:nvSpPr>
          <p:cNvPr id="25" name="TextBox 24"/>
          <p:cNvSpPr txBox="1"/>
          <p:nvPr/>
        </p:nvSpPr>
        <p:spPr>
          <a:xfrm>
            <a:off x="73839" y="59076"/>
            <a:ext cx="5347337" cy="584776"/>
          </a:xfrm>
          <a:prstGeom prst="rect">
            <a:avLst/>
          </a:prstGeom>
          <a:noFill/>
        </p:spPr>
        <p:txBody>
          <a:bodyPr wrap="none" rtlCol="0">
            <a:spAutoFit/>
          </a:bodyPr>
          <a:lstStyle/>
          <a:p>
            <a:r>
              <a:rPr lang="en-US" sz="3200" dirty="0" smtClean="0">
                <a:solidFill>
                  <a:srgbClr val="FFFFFF"/>
                </a:solidFill>
                <a:latin typeface="+mj-lt"/>
              </a:rPr>
              <a:t>But the most </a:t>
            </a:r>
            <a:r>
              <a:rPr lang="en-US" sz="3200" dirty="0">
                <a:solidFill>
                  <a:srgbClr val="FFFFFF"/>
                </a:solidFill>
                <a:latin typeface="+mj-lt"/>
              </a:rPr>
              <a:t>p</a:t>
            </a:r>
            <a:r>
              <a:rPr lang="en-US" sz="3200" dirty="0" smtClean="0">
                <a:solidFill>
                  <a:srgbClr val="FFFFFF"/>
                </a:solidFill>
                <a:latin typeface="+mj-lt"/>
              </a:rPr>
              <a:t>owerful </a:t>
            </a:r>
            <a:r>
              <a:rPr lang="en-US" sz="3200" dirty="0">
                <a:solidFill>
                  <a:srgbClr val="FFFFFF"/>
                </a:solidFill>
                <a:latin typeface="+mj-lt"/>
              </a:rPr>
              <a:t>c</a:t>
            </a:r>
            <a:r>
              <a:rPr lang="en-US" sz="3200" dirty="0" smtClean="0">
                <a:solidFill>
                  <a:srgbClr val="FFFFFF"/>
                </a:solidFill>
                <a:latin typeface="+mj-lt"/>
              </a:rPr>
              <a:t>atalyst is</a:t>
            </a:r>
            <a:r>
              <a:rPr lang="is-IS" sz="3200" dirty="0" smtClean="0">
                <a:solidFill>
                  <a:srgbClr val="FFFFFF"/>
                </a:solidFill>
                <a:latin typeface="+mj-lt"/>
              </a:rPr>
              <a:t>…</a:t>
            </a:r>
            <a:r>
              <a:rPr lang="en-US" sz="3200" dirty="0" smtClean="0">
                <a:solidFill>
                  <a:srgbClr val="FFFFFF"/>
                </a:solidFill>
                <a:latin typeface="+mj-lt"/>
              </a:rPr>
              <a:t> </a:t>
            </a:r>
            <a:endParaRPr lang="en-US" sz="3200" dirty="0">
              <a:solidFill>
                <a:srgbClr val="FFFF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68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4784680"/>
            <a:ext cx="9144000" cy="1515980"/>
          </a:xfrm>
        </p:spPr>
        <p:txBody>
          <a:bodyPr>
            <a:normAutofit/>
          </a:bodyPr>
          <a:lstStyle/>
          <a:p>
            <a:r>
              <a:rPr lang="en-US" sz="1200" spc="300" dirty="0">
                <a:solidFill>
                  <a:srgbClr val="C00000"/>
                </a:solidFill>
                <a:cs typeface="Calibri"/>
              </a:rPr>
              <a:t/>
            </a:r>
            <a:br>
              <a:rPr lang="en-US" sz="1200" spc="300" dirty="0">
                <a:solidFill>
                  <a:srgbClr val="C00000"/>
                </a:solidFill>
                <a:cs typeface="Calibri"/>
              </a:rPr>
            </a:br>
            <a:r>
              <a:rPr lang="en-US" sz="1200" spc="300" dirty="0">
                <a:solidFill>
                  <a:srgbClr val="C00000"/>
                </a:solidFill>
                <a:cs typeface="Calibri"/>
              </a:rPr>
              <a:t/>
            </a:r>
            <a:br>
              <a:rPr lang="en-US" sz="1200" spc="300" dirty="0">
                <a:solidFill>
                  <a:srgbClr val="C00000"/>
                </a:solidFill>
                <a:cs typeface="Calibri"/>
              </a:rPr>
            </a:br>
            <a:r>
              <a:rPr lang="en-US" sz="3200" b="1" spc="300" dirty="0" smtClean="0">
                <a:solidFill>
                  <a:srgbClr val="C00000"/>
                </a:solidFill>
                <a:cs typeface="Calibri"/>
              </a:rPr>
              <a:t>How Does REVEAL Help Churches?</a:t>
            </a:r>
            <a:r>
              <a:rPr lang="en-US" i="1" spc="300" dirty="0">
                <a:solidFill>
                  <a:srgbClr val="C00000"/>
                </a:solidFill>
              </a:rPr>
              <a:t/>
            </a:r>
            <a:br>
              <a:rPr lang="en-US" i="1" spc="300" dirty="0">
                <a:solidFill>
                  <a:srgbClr val="C00000"/>
                </a:solidFill>
              </a:rPr>
            </a:br>
            <a:endParaRPr lang="en-US" sz="3600" spc="300" dirty="0">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1487"/>
            <a:ext cx="9144000" cy="3373193"/>
          </a:xfrm>
          <a:prstGeom prst="rect">
            <a:avLst/>
          </a:prstGeom>
        </p:spPr>
      </p:pic>
    </p:spTree>
    <p:extLst>
      <p:ext uri="{BB962C8B-B14F-4D97-AF65-F5344CB8AC3E}">
        <p14:creationId xmlns:p14="http://schemas.microsoft.com/office/powerpoint/2010/main" val="3910114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31"/>
            <a:ext cx="9144000" cy="928468"/>
          </a:xfrm>
          <a:prstGeom prst="rect">
            <a:avLst/>
          </a:prstGeom>
        </p:spPr>
      </p:pic>
      <p:sp>
        <p:nvSpPr>
          <p:cNvPr id="20482" name="Rectangle 6"/>
          <p:cNvSpPr txBox="1">
            <a:spLocks noGrp="1" noChangeArrowheads="1"/>
          </p:cNvSpPr>
          <p:nvPr/>
        </p:nvSpPr>
        <p:spPr bwMode="auto">
          <a:xfrm>
            <a:off x="6934200" y="6534150"/>
            <a:ext cx="2133600" cy="476250"/>
          </a:xfrm>
          <a:prstGeom prst="rect">
            <a:avLst/>
          </a:prstGeom>
          <a:noFill/>
          <a:ln w="9525">
            <a:noFill/>
            <a:miter lim="800000"/>
            <a:headEnd/>
            <a:tailEnd/>
          </a:ln>
        </p:spPr>
        <p:txBody>
          <a:bodyPr>
            <a:prstTxWarp prst="textNoShape">
              <a:avLst/>
            </a:prstTxWarp>
          </a:bodyPr>
          <a:lstStyle/>
          <a:p>
            <a:pPr algn="r"/>
            <a:fld id="{41D8DD32-F4E1-8245-8A10-495F6F1F9C75}" type="slidenum">
              <a:rPr lang="en-US" sz="1200"/>
              <a:pPr algn="r"/>
              <a:t>12</a:t>
            </a:fld>
            <a:endParaRPr lang="en-US" sz="1200"/>
          </a:p>
        </p:txBody>
      </p:sp>
      <p:sp>
        <p:nvSpPr>
          <p:cNvPr id="10" name="Title 9"/>
          <p:cNvSpPr>
            <a:spLocks noGrp="1"/>
          </p:cNvSpPr>
          <p:nvPr>
            <p:ph type="title"/>
          </p:nvPr>
        </p:nvSpPr>
        <p:spPr>
          <a:xfrm>
            <a:off x="0" y="-15234"/>
            <a:ext cx="5327381" cy="738804"/>
          </a:xfrm>
        </p:spPr>
        <p:txBody>
          <a:bodyPr>
            <a:normAutofit/>
          </a:bodyPr>
          <a:lstStyle/>
          <a:p>
            <a:pPr algn="l"/>
            <a:r>
              <a:rPr lang="en-US" sz="2800" dirty="0">
                <a:solidFill>
                  <a:schemeClr val="bg1"/>
                </a:solidFill>
              </a:rPr>
              <a:t>REVEAL’S Spiritual Vitality Index</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904" y="1730361"/>
            <a:ext cx="8888896" cy="3358474"/>
          </a:xfrm>
          <a:prstGeom prst="rect">
            <a:avLst/>
          </a:prstGeom>
        </p:spPr>
      </p:pic>
    </p:spTree>
    <p:extLst>
      <p:ext uri="{BB962C8B-B14F-4D97-AF65-F5344CB8AC3E}">
        <p14:creationId xmlns:p14="http://schemas.microsoft.com/office/powerpoint/2010/main" val="520932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31"/>
            <a:ext cx="9144000" cy="928468"/>
          </a:xfrm>
          <a:prstGeom prst="rect">
            <a:avLst/>
          </a:prstGeom>
        </p:spPr>
      </p:pic>
      <p:sp>
        <p:nvSpPr>
          <p:cNvPr id="29" name="Title 28"/>
          <p:cNvSpPr>
            <a:spLocks noGrp="1"/>
          </p:cNvSpPr>
          <p:nvPr>
            <p:ph type="title"/>
          </p:nvPr>
        </p:nvSpPr>
        <p:spPr>
          <a:xfrm>
            <a:off x="0" y="-12477"/>
            <a:ext cx="6985147" cy="696289"/>
          </a:xfrm>
        </p:spPr>
        <p:txBody>
          <a:bodyPr>
            <a:normAutofit/>
          </a:bodyPr>
          <a:lstStyle/>
          <a:p>
            <a:pPr algn="l"/>
            <a:r>
              <a:rPr lang="en-US" sz="2800" dirty="0">
                <a:solidFill>
                  <a:schemeClr val="bg1"/>
                </a:solidFill>
              </a:rPr>
              <a:t>Three Patterns of Spiritual Vitality</a:t>
            </a:r>
          </a:p>
        </p:txBody>
      </p:sp>
      <p:sp>
        <p:nvSpPr>
          <p:cNvPr id="24578" name="Rectangle 6"/>
          <p:cNvSpPr txBox="1">
            <a:spLocks noGrp="1" noChangeArrowheads="1"/>
          </p:cNvSpPr>
          <p:nvPr/>
        </p:nvSpPr>
        <p:spPr bwMode="auto">
          <a:xfrm>
            <a:off x="6934200" y="6534150"/>
            <a:ext cx="2133600" cy="476250"/>
          </a:xfrm>
          <a:prstGeom prst="rect">
            <a:avLst/>
          </a:prstGeom>
          <a:noFill/>
          <a:ln w="9525">
            <a:noFill/>
            <a:miter lim="800000"/>
            <a:headEnd/>
            <a:tailEnd/>
          </a:ln>
        </p:spPr>
        <p:txBody>
          <a:bodyPr>
            <a:prstTxWarp prst="textNoShape">
              <a:avLst/>
            </a:prstTxWarp>
          </a:bodyPr>
          <a:lstStyle/>
          <a:p>
            <a:pPr algn="r"/>
            <a:fld id="{A413A8DE-4D4A-E548-9255-E614937EAE7D}" type="slidenum">
              <a:rPr lang="en-US" sz="1200"/>
              <a:pPr algn="r"/>
              <a:t>13</a:t>
            </a:fld>
            <a:endParaRPr lang="en-US" sz="1200" dirty="0"/>
          </a:p>
        </p:txBody>
      </p:sp>
      <p:sp>
        <p:nvSpPr>
          <p:cNvPr id="31" name="TextBox 3"/>
          <p:cNvSpPr txBox="1">
            <a:spLocks noChangeArrowheads="1"/>
          </p:cNvSpPr>
          <p:nvPr/>
        </p:nvSpPr>
        <p:spPr bwMode="auto">
          <a:xfrm>
            <a:off x="3894666" y="1529295"/>
            <a:ext cx="13885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1"/>
                </a:solidFill>
                <a:latin typeface="Arial" charset="0"/>
                <a:ea typeface="ＭＳ Ｐゴシック" charset="0"/>
                <a:cs typeface="Arial" charset="0"/>
              </a:defRPr>
            </a:lvl1pPr>
            <a:lvl2pPr marL="742950" indent="-285750" eaLnBrk="0" hangingPunct="0">
              <a:defRPr sz="4400">
                <a:solidFill>
                  <a:schemeClr val="tx1"/>
                </a:solidFill>
                <a:latin typeface="Arial" charset="0"/>
                <a:ea typeface="Arial" charset="0"/>
                <a:cs typeface="Arial" charset="0"/>
              </a:defRPr>
            </a:lvl2pPr>
            <a:lvl3pPr marL="1143000" indent="-228600" eaLnBrk="0" hangingPunct="0">
              <a:defRPr sz="4400">
                <a:solidFill>
                  <a:schemeClr val="tx1"/>
                </a:solidFill>
                <a:latin typeface="Arial" charset="0"/>
                <a:ea typeface="Arial" charset="0"/>
                <a:cs typeface="Arial" charset="0"/>
              </a:defRPr>
            </a:lvl3pPr>
            <a:lvl4pPr marL="1600200" indent="-228600" eaLnBrk="0" hangingPunct="0">
              <a:defRPr sz="4400">
                <a:solidFill>
                  <a:schemeClr val="tx1"/>
                </a:solidFill>
                <a:latin typeface="Arial" charset="0"/>
                <a:ea typeface="Arial" charset="0"/>
                <a:cs typeface="Arial" charset="0"/>
              </a:defRPr>
            </a:lvl4pPr>
            <a:lvl5pPr marL="2057400" indent="-228600" eaLnBrk="0" hangingPunct="0">
              <a:defRPr sz="4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ea typeface="Arial" charset="0"/>
                <a:cs typeface="Arial" charset="0"/>
              </a:defRPr>
            </a:lvl9pPr>
          </a:lstStyle>
          <a:p>
            <a:pPr eaLnBrk="1" hangingPunct="1"/>
            <a:r>
              <a:rPr lang="en-US" sz="2400" b="1" dirty="0"/>
              <a:t>Average</a:t>
            </a:r>
            <a:r>
              <a:rPr lang="en-US" sz="2400" dirty="0"/>
              <a:t> </a:t>
            </a:r>
            <a:endParaRPr lang="en-US" sz="2400" b="1" i="1" dirty="0"/>
          </a:p>
        </p:txBody>
      </p:sp>
      <p:sp>
        <p:nvSpPr>
          <p:cNvPr id="32" name="TextBox 3"/>
          <p:cNvSpPr txBox="1">
            <a:spLocks noChangeArrowheads="1"/>
          </p:cNvSpPr>
          <p:nvPr/>
        </p:nvSpPr>
        <p:spPr bwMode="auto">
          <a:xfrm>
            <a:off x="1134533" y="3722688"/>
            <a:ext cx="1986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1"/>
                </a:solidFill>
                <a:latin typeface="Arial" charset="0"/>
                <a:ea typeface="ＭＳ Ｐゴシック" charset="0"/>
                <a:cs typeface="Arial" charset="0"/>
              </a:defRPr>
            </a:lvl1pPr>
            <a:lvl2pPr marL="742950" indent="-285750" eaLnBrk="0" hangingPunct="0">
              <a:defRPr sz="4400">
                <a:solidFill>
                  <a:schemeClr val="tx1"/>
                </a:solidFill>
                <a:latin typeface="Arial" charset="0"/>
                <a:ea typeface="Arial" charset="0"/>
                <a:cs typeface="Arial" charset="0"/>
              </a:defRPr>
            </a:lvl2pPr>
            <a:lvl3pPr marL="1143000" indent="-228600" eaLnBrk="0" hangingPunct="0">
              <a:defRPr sz="4400">
                <a:solidFill>
                  <a:schemeClr val="tx1"/>
                </a:solidFill>
                <a:latin typeface="Arial" charset="0"/>
                <a:ea typeface="Arial" charset="0"/>
                <a:cs typeface="Arial" charset="0"/>
              </a:defRPr>
            </a:lvl3pPr>
            <a:lvl4pPr marL="1600200" indent="-228600" eaLnBrk="0" hangingPunct="0">
              <a:defRPr sz="4400">
                <a:solidFill>
                  <a:schemeClr val="tx1"/>
                </a:solidFill>
                <a:latin typeface="Arial" charset="0"/>
                <a:ea typeface="Arial" charset="0"/>
                <a:cs typeface="Arial" charset="0"/>
              </a:defRPr>
            </a:lvl4pPr>
            <a:lvl5pPr marL="2057400" indent="-228600" eaLnBrk="0" hangingPunct="0">
              <a:defRPr sz="4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ea typeface="Arial" charset="0"/>
                <a:cs typeface="Arial" charset="0"/>
              </a:defRPr>
            </a:lvl9pPr>
          </a:lstStyle>
          <a:p>
            <a:pPr eaLnBrk="1" hangingPunct="1"/>
            <a:r>
              <a:rPr lang="en-US" sz="2400" b="1" dirty="0"/>
              <a:t>Struggling</a:t>
            </a:r>
            <a:endParaRPr lang="en-US" sz="2400" b="1" i="1" dirty="0"/>
          </a:p>
        </p:txBody>
      </p:sp>
      <p:sp>
        <p:nvSpPr>
          <p:cNvPr id="33" name="TextBox 3"/>
          <p:cNvSpPr txBox="1">
            <a:spLocks noChangeArrowheads="1"/>
          </p:cNvSpPr>
          <p:nvPr/>
        </p:nvSpPr>
        <p:spPr bwMode="auto">
          <a:xfrm>
            <a:off x="6016625" y="3635375"/>
            <a:ext cx="142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cs typeface="Arial" charset="0"/>
              </a:defRPr>
            </a:lvl1pPr>
            <a:lvl2pPr marL="742950" indent="-285750" eaLnBrk="0" hangingPunct="0">
              <a:defRPr sz="4400">
                <a:solidFill>
                  <a:schemeClr val="tx1"/>
                </a:solidFill>
                <a:latin typeface="Arial" charset="0"/>
                <a:ea typeface="Arial" charset="0"/>
                <a:cs typeface="Arial" charset="0"/>
              </a:defRPr>
            </a:lvl2pPr>
            <a:lvl3pPr marL="1143000" indent="-228600" eaLnBrk="0" hangingPunct="0">
              <a:defRPr sz="4400">
                <a:solidFill>
                  <a:schemeClr val="tx1"/>
                </a:solidFill>
                <a:latin typeface="Arial" charset="0"/>
                <a:ea typeface="Arial" charset="0"/>
                <a:cs typeface="Arial" charset="0"/>
              </a:defRPr>
            </a:lvl3pPr>
            <a:lvl4pPr marL="1600200" indent="-228600" eaLnBrk="0" hangingPunct="0">
              <a:defRPr sz="4400">
                <a:solidFill>
                  <a:schemeClr val="tx1"/>
                </a:solidFill>
                <a:latin typeface="Arial" charset="0"/>
                <a:ea typeface="Arial" charset="0"/>
                <a:cs typeface="Arial" charset="0"/>
              </a:defRPr>
            </a:lvl4pPr>
            <a:lvl5pPr marL="2057400" indent="-228600" eaLnBrk="0" hangingPunct="0">
              <a:defRPr sz="4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ea typeface="Arial" charset="0"/>
                <a:cs typeface="Arial" charset="0"/>
              </a:defRPr>
            </a:lvl9pPr>
          </a:lstStyle>
          <a:p>
            <a:pPr eaLnBrk="1" hangingPunct="1"/>
            <a:r>
              <a:rPr lang="en-US" sz="2400" b="1" dirty="0"/>
              <a:t>Thriving</a:t>
            </a:r>
            <a:endParaRPr lang="en-US" sz="2400" b="1" i="1" dirty="0"/>
          </a:p>
        </p:txBody>
      </p:sp>
      <p:sp>
        <p:nvSpPr>
          <p:cNvPr id="34" name="TextBox 3"/>
          <p:cNvSpPr txBox="1">
            <a:spLocks noChangeArrowheads="1"/>
          </p:cNvSpPr>
          <p:nvPr/>
        </p:nvSpPr>
        <p:spPr bwMode="auto">
          <a:xfrm>
            <a:off x="2989263" y="5718175"/>
            <a:ext cx="3222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cs typeface="Arial" charset="0"/>
              </a:defRPr>
            </a:lvl1pPr>
            <a:lvl2pPr marL="742950" indent="-285750" eaLnBrk="0" hangingPunct="0">
              <a:defRPr sz="4400">
                <a:solidFill>
                  <a:schemeClr val="tx1"/>
                </a:solidFill>
                <a:latin typeface="Arial" charset="0"/>
                <a:ea typeface="Arial" charset="0"/>
                <a:cs typeface="Arial" charset="0"/>
              </a:defRPr>
            </a:lvl2pPr>
            <a:lvl3pPr marL="1143000" indent="-228600" eaLnBrk="0" hangingPunct="0">
              <a:defRPr sz="4400">
                <a:solidFill>
                  <a:schemeClr val="tx1"/>
                </a:solidFill>
                <a:latin typeface="Arial" charset="0"/>
                <a:ea typeface="Arial" charset="0"/>
                <a:cs typeface="Arial" charset="0"/>
              </a:defRPr>
            </a:lvl3pPr>
            <a:lvl4pPr marL="1600200" indent="-228600" eaLnBrk="0" hangingPunct="0">
              <a:defRPr sz="4400">
                <a:solidFill>
                  <a:schemeClr val="tx1"/>
                </a:solidFill>
                <a:latin typeface="Arial" charset="0"/>
                <a:ea typeface="Arial" charset="0"/>
                <a:cs typeface="Arial" charset="0"/>
              </a:defRPr>
            </a:lvl4pPr>
            <a:lvl5pPr marL="2057400" indent="-228600" eaLnBrk="0" hangingPunct="0">
              <a:defRPr sz="4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ea typeface="Arial" charset="0"/>
                <a:cs typeface="Arial" charset="0"/>
              </a:defRPr>
            </a:lvl9pPr>
          </a:lstStyle>
          <a:p>
            <a:pPr eaLnBrk="1" hangingPunct="1"/>
            <a:r>
              <a:rPr lang="en-US" sz="2400" dirty="0"/>
              <a:t>Spiritual Vitality Index</a:t>
            </a:r>
            <a:endParaRPr lang="en-US" sz="2400" b="1" i="1" dirty="0"/>
          </a:p>
        </p:txBody>
      </p:sp>
      <p:sp>
        <p:nvSpPr>
          <p:cNvPr id="35" name="TextBox 3"/>
          <p:cNvSpPr txBox="1">
            <a:spLocks noChangeArrowheads="1"/>
          </p:cNvSpPr>
          <p:nvPr/>
        </p:nvSpPr>
        <p:spPr bwMode="auto">
          <a:xfrm>
            <a:off x="1349375" y="5305425"/>
            <a:ext cx="668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cs typeface="Arial" charset="0"/>
              </a:defRPr>
            </a:lvl1pPr>
            <a:lvl2pPr marL="742950" indent="-285750" eaLnBrk="0" hangingPunct="0">
              <a:defRPr sz="4400">
                <a:solidFill>
                  <a:schemeClr val="tx1"/>
                </a:solidFill>
                <a:latin typeface="Arial" charset="0"/>
                <a:ea typeface="Arial" charset="0"/>
                <a:cs typeface="Arial" charset="0"/>
              </a:defRPr>
            </a:lvl2pPr>
            <a:lvl3pPr marL="1143000" indent="-228600" eaLnBrk="0" hangingPunct="0">
              <a:defRPr sz="4400">
                <a:solidFill>
                  <a:schemeClr val="tx1"/>
                </a:solidFill>
                <a:latin typeface="Arial" charset="0"/>
                <a:ea typeface="Arial" charset="0"/>
                <a:cs typeface="Arial" charset="0"/>
              </a:defRPr>
            </a:lvl3pPr>
            <a:lvl4pPr marL="1600200" indent="-228600" eaLnBrk="0" hangingPunct="0">
              <a:defRPr sz="4400">
                <a:solidFill>
                  <a:schemeClr val="tx1"/>
                </a:solidFill>
                <a:latin typeface="Arial" charset="0"/>
                <a:ea typeface="Arial" charset="0"/>
                <a:cs typeface="Arial" charset="0"/>
              </a:defRPr>
            </a:lvl4pPr>
            <a:lvl5pPr marL="2057400" indent="-228600" eaLnBrk="0" hangingPunct="0">
              <a:defRPr sz="4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ea typeface="Arial" charset="0"/>
                <a:cs typeface="Arial" charset="0"/>
              </a:defRPr>
            </a:lvl9pPr>
          </a:lstStyle>
          <a:p>
            <a:pPr eaLnBrk="1" hangingPunct="1"/>
            <a:r>
              <a:rPr lang="en-US" sz="1800" dirty="0"/>
              <a:t> </a:t>
            </a:r>
            <a:r>
              <a:rPr lang="en-US" sz="2400" dirty="0"/>
              <a:t>40</a:t>
            </a:r>
            <a:endParaRPr lang="en-US" sz="2400" b="1" i="1" dirty="0"/>
          </a:p>
        </p:txBody>
      </p:sp>
      <p:sp>
        <p:nvSpPr>
          <p:cNvPr id="36" name="TextBox 3"/>
          <p:cNvSpPr txBox="1">
            <a:spLocks noChangeArrowheads="1"/>
          </p:cNvSpPr>
          <p:nvPr/>
        </p:nvSpPr>
        <p:spPr bwMode="auto">
          <a:xfrm>
            <a:off x="2328863" y="5297488"/>
            <a:ext cx="668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cs typeface="Arial" charset="0"/>
              </a:defRPr>
            </a:lvl1pPr>
            <a:lvl2pPr marL="742950" indent="-285750" eaLnBrk="0" hangingPunct="0">
              <a:defRPr sz="4400">
                <a:solidFill>
                  <a:schemeClr val="tx1"/>
                </a:solidFill>
                <a:latin typeface="Arial" charset="0"/>
                <a:ea typeface="Arial" charset="0"/>
                <a:cs typeface="Arial" charset="0"/>
              </a:defRPr>
            </a:lvl2pPr>
            <a:lvl3pPr marL="1143000" indent="-228600" eaLnBrk="0" hangingPunct="0">
              <a:defRPr sz="4400">
                <a:solidFill>
                  <a:schemeClr val="tx1"/>
                </a:solidFill>
                <a:latin typeface="Arial" charset="0"/>
                <a:ea typeface="Arial" charset="0"/>
                <a:cs typeface="Arial" charset="0"/>
              </a:defRPr>
            </a:lvl3pPr>
            <a:lvl4pPr marL="1600200" indent="-228600" eaLnBrk="0" hangingPunct="0">
              <a:defRPr sz="4400">
                <a:solidFill>
                  <a:schemeClr val="tx1"/>
                </a:solidFill>
                <a:latin typeface="Arial" charset="0"/>
                <a:ea typeface="Arial" charset="0"/>
                <a:cs typeface="Arial" charset="0"/>
              </a:defRPr>
            </a:lvl4pPr>
            <a:lvl5pPr marL="2057400" indent="-228600" eaLnBrk="0" hangingPunct="0">
              <a:defRPr sz="4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ea typeface="Arial" charset="0"/>
                <a:cs typeface="Arial" charset="0"/>
              </a:defRPr>
            </a:lvl9pPr>
          </a:lstStyle>
          <a:p>
            <a:pPr eaLnBrk="1" hangingPunct="1"/>
            <a:r>
              <a:rPr lang="en-US" sz="1800" dirty="0"/>
              <a:t> </a:t>
            </a:r>
            <a:r>
              <a:rPr lang="en-US" sz="2400" dirty="0"/>
              <a:t>50</a:t>
            </a:r>
            <a:endParaRPr lang="en-US" sz="2400" b="1" i="1" dirty="0"/>
          </a:p>
        </p:txBody>
      </p:sp>
      <p:sp>
        <p:nvSpPr>
          <p:cNvPr id="37" name="TextBox 3"/>
          <p:cNvSpPr txBox="1">
            <a:spLocks noChangeArrowheads="1"/>
          </p:cNvSpPr>
          <p:nvPr/>
        </p:nvSpPr>
        <p:spPr bwMode="auto">
          <a:xfrm>
            <a:off x="3294063" y="5305425"/>
            <a:ext cx="668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cs typeface="Arial" charset="0"/>
              </a:defRPr>
            </a:lvl1pPr>
            <a:lvl2pPr marL="742950" indent="-285750" eaLnBrk="0" hangingPunct="0">
              <a:defRPr sz="4400">
                <a:solidFill>
                  <a:schemeClr val="tx1"/>
                </a:solidFill>
                <a:latin typeface="Arial" charset="0"/>
                <a:ea typeface="Arial" charset="0"/>
                <a:cs typeface="Arial" charset="0"/>
              </a:defRPr>
            </a:lvl2pPr>
            <a:lvl3pPr marL="1143000" indent="-228600" eaLnBrk="0" hangingPunct="0">
              <a:defRPr sz="4400">
                <a:solidFill>
                  <a:schemeClr val="tx1"/>
                </a:solidFill>
                <a:latin typeface="Arial" charset="0"/>
                <a:ea typeface="Arial" charset="0"/>
                <a:cs typeface="Arial" charset="0"/>
              </a:defRPr>
            </a:lvl3pPr>
            <a:lvl4pPr marL="1600200" indent="-228600" eaLnBrk="0" hangingPunct="0">
              <a:defRPr sz="4400">
                <a:solidFill>
                  <a:schemeClr val="tx1"/>
                </a:solidFill>
                <a:latin typeface="Arial" charset="0"/>
                <a:ea typeface="Arial" charset="0"/>
                <a:cs typeface="Arial" charset="0"/>
              </a:defRPr>
            </a:lvl4pPr>
            <a:lvl5pPr marL="2057400" indent="-228600" eaLnBrk="0" hangingPunct="0">
              <a:defRPr sz="4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ea typeface="Arial" charset="0"/>
                <a:cs typeface="Arial" charset="0"/>
              </a:defRPr>
            </a:lvl9pPr>
          </a:lstStyle>
          <a:p>
            <a:pPr eaLnBrk="1" hangingPunct="1"/>
            <a:r>
              <a:rPr lang="en-US" sz="1800" dirty="0"/>
              <a:t> </a:t>
            </a:r>
            <a:r>
              <a:rPr lang="en-US" sz="2400" dirty="0"/>
              <a:t>60</a:t>
            </a:r>
            <a:endParaRPr lang="en-US" sz="2400" b="1" i="1" dirty="0"/>
          </a:p>
        </p:txBody>
      </p:sp>
      <p:sp>
        <p:nvSpPr>
          <p:cNvPr id="38" name="TextBox 3"/>
          <p:cNvSpPr txBox="1">
            <a:spLocks noChangeArrowheads="1"/>
          </p:cNvSpPr>
          <p:nvPr/>
        </p:nvSpPr>
        <p:spPr bwMode="auto">
          <a:xfrm>
            <a:off x="4265613" y="5305425"/>
            <a:ext cx="669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cs typeface="Arial" charset="0"/>
              </a:defRPr>
            </a:lvl1pPr>
            <a:lvl2pPr marL="742950" indent="-285750" eaLnBrk="0" hangingPunct="0">
              <a:defRPr sz="4400">
                <a:solidFill>
                  <a:schemeClr val="tx1"/>
                </a:solidFill>
                <a:latin typeface="Arial" charset="0"/>
                <a:ea typeface="Arial" charset="0"/>
                <a:cs typeface="Arial" charset="0"/>
              </a:defRPr>
            </a:lvl2pPr>
            <a:lvl3pPr marL="1143000" indent="-228600" eaLnBrk="0" hangingPunct="0">
              <a:defRPr sz="4400">
                <a:solidFill>
                  <a:schemeClr val="tx1"/>
                </a:solidFill>
                <a:latin typeface="Arial" charset="0"/>
                <a:ea typeface="Arial" charset="0"/>
                <a:cs typeface="Arial" charset="0"/>
              </a:defRPr>
            </a:lvl3pPr>
            <a:lvl4pPr marL="1600200" indent="-228600" eaLnBrk="0" hangingPunct="0">
              <a:defRPr sz="4400">
                <a:solidFill>
                  <a:schemeClr val="tx1"/>
                </a:solidFill>
                <a:latin typeface="Arial" charset="0"/>
                <a:ea typeface="Arial" charset="0"/>
                <a:cs typeface="Arial" charset="0"/>
              </a:defRPr>
            </a:lvl4pPr>
            <a:lvl5pPr marL="2057400" indent="-228600" eaLnBrk="0" hangingPunct="0">
              <a:defRPr sz="4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ea typeface="Arial" charset="0"/>
                <a:cs typeface="Arial" charset="0"/>
              </a:defRPr>
            </a:lvl9pPr>
          </a:lstStyle>
          <a:p>
            <a:pPr eaLnBrk="1" hangingPunct="1"/>
            <a:r>
              <a:rPr lang="en-US" sz="1800" dirty="0"/>
              <a:t> </a:t>
            </a:r>
            <a:r>
              <a:rPr lang="en-US" sz="2400" dirty="0"/>
              <a:t>70</a:t>
            </a:r>
            <a:endParaRPr lang="en-US" sz="2400" b="1" i="1" dirty="0"/>
          </a:p>
        </p:txBody>
      </p:sp>
      <p:sp>
        <p:nvSpPr>
          <p:cNvPr id="39" name="TextBox 3"/>
          <p:cNvSpPr txBox="1">
            <a:spLocks noChangeArrowheads="1"/>
          </p:cNvSpPr>
          <p:nvPr/>
        </p:nvSpPr>
        <p:spPr bwMode="auto">
          <a:xfrm>
            <a:off x="5260975" y="5311775"/>
            <a:ext cx="668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cs typeface="Arial" charset="0"/>
              </a:defRPr>
            </a:lvl1pPr>
            <a:lvl2pPr marL="742950" indent="-285750" eaLnBrk="0" hangingPunct="0">
              <a:defRPr sz="4400">
                <a:solidFill>
                  <a:schemeClr val="tx1"/>
                </a:solidFill>
                <a:latin typeface="Arial" charset="0"/>
                <a:ea typeface="Arial" charset="0"/>
                <a:cs typeface="Arial" charset="0"/>
              </a:defRPr>
            </a:lvl2pPr>
            <a:lvl3pPr marL="1143000" indent="-228600" eaLnBrk="0" hangingPunct="0">
              <a:defRPr sz="4400">
                <a:solidFill>
                  <a:schemeClr val="tx1"/>
                </a:solidFill>
                <a:latin typeface="Arial" charset="0"/>
                <a:ea typeface="Arial" charset="0"/>
                <a:cs typeface="Arial" charset="0"/>
              </a:defRPr>
            </a:lvl3pPr>
            <a:lvl4pPr marL="1600200" indent="-228600" eaLnBrk="0" hangingPunct="0">
              <a:defRPr sz="4400">
                <a:solidFill>
                  <a:schemeClr val="tx1"/>
                </a:solidFill>
                <a:latin typeface="Arial" charset="0"/>
                <a:ea typeface="Arial" charset="0"/>
                <a:cs typeface="Arial" charset="0"/>
              </a:defRPr>
            </a:lvl4pPr>
            <a:lvl5pPr marL="2057400" indent="-228600" eaLnBrk="0" hangingPunct="0">
              <a:defRPr sz="4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ea typeface="Arial" charset="0"/>
                <a:cs typeface="Arial" charset="0"/>
              </a:defRPr>
            </a:lvl9pPr>
          </a:lstStyle>
          <a:p>
            <a:pPr eaLnBrk="1" hangingPunct="1"/>
            <a:r>
              <a:rPr lang="en-US" sz="1800" dirty="0"/>
              <a:t> </a:t>
            </a:r>
            <a:r>
              <a:rPr lang="en-US" sz="2400" dirty="0"/>
              <a:t>80</a:t>
            </a:r>
            <a:endParaRPr lang="en-US" sz="2400" b="1" i="1" dirty="0"/>
          </a:p>
        </p:txBody>
      </p:sp>
      <p:sp>
        <p:nvSpPr>
          <p:cNvPr id="40" name="TextBox 3"/>
          <p:cNvSpPr txBox="1">
            <a:spLocks noChangeArrowheads="1"/>
          </p:cNvSpPr>
          <p:nvPr/>
        </p:nvSpPr>
        <p:spPr bwMode="auto">
          <a:xfrm>
            <a:off x="6211888" y="5305425"/>
            <a:ext cx="668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cs typeface="Arial" charset="0"/>
              </a:defRPr>
            </a:lvl1pPr>
            <a:lvl2pPr marL="742950" indent="-285750" eaLnBrk="0" hangingPunct="0">
              <a:defRPr sz="4400">
                <a:solidFill>
                  <a:schemeClr val="tx1"/>
                </a:solidFill>
                <a:latin typeface="Arial" charset="0"/>
                <a:ea typeface="Arial" charset="0"/>
                <a:cs typeface="Arial" charset="0"/>
              </a:defRPr>
            </a:lvl2pPr>
            <a:lvl3pPr marL="1143000" indent="-228600" eaLnBrk="0" hangingPunct="0">
              <a:defRPr sz="4400">
                <a:solidFill>
                  <a:schemeClr val="tx1"/>
                </a:solidFill>
                <a:latin typeface="Arial" charset="0"/>
                <a:ea typeface="Arial" charset="0"/>
                <a:cs typeface="Arial" charset="0"/>
              </a:defRPr>
            </a:lvl3pPr>
            <a:lvl4pPr marL="1600200" indent="-228600" eaLnBrk="0" hangingPunct="0">
              <a:defRPr sz="4400">
                <a:solidFill>
                  <a:schemeClr val="tx1"/>
                </a:solidFill>
                <a:latin typeface="Arial" charset="0"/>
                <a:ea typeface="Arial" charset="0"/>
                <a:cs typeface="Arial" charset="0"/>
              </a:defRPr>
            </a:lvl4pPr>
            <a:lvl5pPr marL="2057400" indent="-228600" eaLnBrk="0" hangingPunct="0">
              <a:defRPr sz="4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ea typeface="Arial" charset="0"/>
                <a:cs typeface="Arial" charset="0"/>
              </a:defRPr>
            </a:lvl9pPr>
          </a:lstStyle>
          <a:p>
            <a:pPr eaLnBrk="1" hangingPunct="1"/>
            <a:r>
              <a:rPr lang="en-US" sz="1800" dirty="0"/>
              <a:t> </a:t>
            </a:r>
            <a:r>
              <a:rPr lang="en-US" sz="2400" dirty="0"/>
              <a:t>90</a:t>
            </a:r>
            <a:endParaRPr lang="en-US" sz="2400" b="1" i="1" dirty="0"/>
          </a:p>
        </p:txBody>
      </p:sp>
      <p:sp>
        <p:nvSpPr>
          <p:cNvPr id="41" name="TextBox 3"/>
          <p:cNvSpPr txBox="1">
            <a:spLocks noChangeArrowheads="1"/>
          </p:cNvSpPr>
          <p:nvPr/>
        </p:nvSpPr>
        <p:spPr bwMode="auto">
          <a:xfrm>
            <a:off x="7075488" y="5297488"/>
            <a:ext cx="84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cs typeface="Arial" charset="0"/>
              </a:defRPr>
            </a:lvl1pPr>
            <a:lvl2pPr marL="742950" indent="-285750" eaLnBrk="0" hangingPunct="0">
              <a:defRPr sz="4400">
                <a:solidFill>
                  <a:schemeClr val="tx1"/>
                </a:solidFill>
                <a:latin typeface="Arial" charset="0"/>
                <a:ea typeface="Arial" charset="0"/>
                <a:cs typeface="Arial" charset="0"/>
              </a:defRPr>
            </a:lvl2pPr>
            <a:lvl3pPr marL="1143000" indent="-228600" eaLnBrk="0" hangingPunct="0">
              <a:defRPr sz="4400">
                <a:solidFill>
                  <a:schemeClr val="tx1"/>
                </a:solidFill>
                <a:latin typeface="Arial" charset="0"/>
                <a:ea typeface="Arial" charset="0"/>
                <a:cs typeface="Arial" charset="0"/>
              </a:defRPr>
            </a:lvl3pPr>
            <a:lvl4pPr marL="1600200" indent="-228600" eaLnBrk="0" hangingPunct="0">
              <a:defRPr sz="4400">
                <a:solidFill>
                  <a:schemeClr val="tx1"/>
                </a:solidFill>
                <a:latin typeface="Arial" charset="0"/>
                <a:ea typeface="Arial" charset="0"/>
                <a:cs typeface="Arial" charset="0"/>
              </a:defRPr>
            </a:lvl4pPr>
            <a:lvl5pPr marL="2057400" indent="-228600" eaLnBrk="0" hangingPunct="0">
              <a:defRPr sz="4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ea typeface="Arial" charset="0"/>
                <a:cs typeface="Arial" charset="0"/>
              </a:defRPr>
            </a:lvl9pPr>
          </a:lstStyle>
          <a:p>
            <a:pPr eaLnBrk="1" hangingPunct="1"/>
            <a:r>
              <a:rPr lang="en-US" sz="1800" dirty="0"/>
              <a:t> </a:t>
            </a:r>
            <a:r>
              <a:rPr lang="en-US" sz="2400" dirty="0"/>
              <a:t>100</a:t>
            </a:r>
            <a:endParaRPr lang="en-US" sz="2400" b="1" i="1" dirty="0"/>
          </a:p>
        </p:txBody>
      </p:sp>
      <p:pic>
        <p:nvPicPr>
          <p:cNvPr id="2" name="Picture 1"/>
          <p:cNvPicPr>
            <a:picLocks noChangeAspect="1"/>
          </p:cNvPicPr>
          <p:nvPr/>
        </p:nvPicPr>
        <p:blipFill>
          <a:blip r:embed="rId4"/>
          <a:stretch>
            <a:fillRect/>
          </a:stretch>
        </p:blipFill>
        <p:spPr>
          <a:xfrm>
            <a:off x="550333" y="2082797"/>
            <a:ext cx="7874000" cy="3187700"/>
          </a:xfrm>
          <a:prstGeom prst="rect">
            <a:avLst/>
          </a:prstGeom>
        </p:spPr>
      </p:pic>
    </p:spTree>
    <p:extLst>
      <p:ext uri="{BB962C8B-B14F-4D97-AF65-F5344CB8AC3E}">
        <p14:creationId xmlns:p14="http://schemas.microsoft.com/office/powerpoint/2010/main" val="822784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457200" y="274638"/>
            <a:ext cx="8229600" cy="826029"/>
          </a:xfrm>
        </p:spPr>
        <p:txBody>
          <a:bodyPr>
            <a:normAutofit/>
          </a:bodyPr>
          <a:lstStyle/>
          <a:p>
            <a:r>
              <a:rPr lang="en-US" sz="3600" dirty="0">
                <a:solidFill>
                  <a:srgbClr val="FFFFFF"/>
                </a:solidFill>
              </a:rPr>
              <a:t>The Episcopal Spiritual Vitality Profile</a:t>
            </a:r>
          </a:p>
        </p:txBody>
      </p:sp>
      <p:sp>
        <p:nvSpPr>
          <p:cNvPr id="3" name="Slide Number Placeholder 2"/>
          <p:cNvSpPr>
            <a:spLocks noGrp="1"/>
          </p:cNvSpPr>
          <p:nvPr>
            <p:ph type="sldNum" sz="quarter" idx="12"/>
          </p:nvPr>
        </p:nvSpPr>
        <p:spPr/>
        <p:txBody>
          <a:bodyPr/>
          <a:lstStyle/>
          <a:p>
            <a:pPr>
              <a:defRPr/>
            </a:pPr>
            <a:fld id="{553DBE57-CFE9-CE49-A3E3-C12FE38BF4EA}" type="slidenum">
              <a:rPr lang="en-US" smtClean="0"/>
              <a:pPr>
                <a:defRPr/>
              </a:pPr>
              <a:t>14</a:t>
            </a:fld>
            <a:endParaRPr lang="en-US"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31"/>
            <a:ext cx="9144000" cy="928468"/>
          </a:xfrm>
          <a:prstGeom prst="rect">
            <a:avLst/>
          </a:prstGeom>
        </p:spPr>
      </p:pic>
      <p:sp>
        <p:nvSpPr>
          <p:cNvPr id="20" name="Title 28"/>
          <p:cNvSpPr txBox="1">
            <a:spLocks/>
          </p:cNvSpPr>
          <p:nvPr/>
        </p:nvSpPr>
        <p:spPr>
          <a:xfrm>
            <a:off x="106877" y="-12477"/>
            <a:ext cx="6985147" cy="69628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bg1"/>
                </a:solidFill>
              </a:rPr>
              <a:t>Episcopal Church SVI </a:t>
            </a:r>
            <a:r>
              <a:rPr lang="en-US" sz="2800" dirty="0">
                <a:solidFill>
                  <a:schemeClr val="bg1"/>
                </a:solidFill>
              </a:rPr>
              <a:t>Profile</a:t>
            </a:r>
          </a:p>
        </p:txBody>
      </p:sp>
      <p:sp>
        <p:nvSpPr>
          <p:cNvPr id="34" name="TextBox 3"/>
          <p:cNvSpPr txBox="1">
            <a:spLocks noChangeArrowheads="1"/>
          </p:cNvSpPr>
          <p:nvPr/>
        </p:nvSpPr>
        <p:spPr bwMode="auto">
          <a:xfrm>
            <a:off x="3234591" y="5884331"/>
            <a:ext cx="32226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cs typeface="Arial" charset="0"/>
              </a:defRPr>
            </a:lvl1pPr>
            <a:lvl2pPr marL="742950" indent="-285750" eaLnBrk="0" hangingPunct="0">
              <a:defRPr sz="4400">
                <a:solidFill>
                  <a:schemeClr val="tx1"/>
                </a:solidFill>
                <a:latin typeface="Arial" charset="0"/>
                <a:ea typeface="Arial" charset="0"/>
                <a:cs typeface="Arial" charset="0"/>
              </a:defRPr>
            </a:lvl2pPr>
            <a:lvl3pPr marL="1143000" indent="-228600" eaLnBrk="0" hangingPunct="0">
              <a:defRPr sz="4400">
                <a:solidFill>
                  <a:schemeClr val="tx1"/>
                </a:solidFill>
                <a:latin typeface="Arial" charset="0"/>
                <a:ea typeface="Arial" charset="0"/>
                <a:cs typeface="Arial" charset="0"/>
              </a:defRPr>
            </a:lvl3pPr>
            <a:lvl4pPr marL="1600200" indent="-228600" eaLnBrk="0" hangingPunct="0">
              <a:defRPr sz="4400">
                <a:solidFill>
                  <a:schemeClr val="tx1"/>
                </a:solidFill>
                <a:latin typeface="Arial" charset="0"/>
                <a:ea typeface="Arial" charset="0"/>
                <a:cs typeface="Arial" charset="0"/>
              </a:defRPr>
            </a:lvl4pPr>
            <a:lvl5pPr marL="2057400" indent="-228600" eaLnBrk="0" hangingPunct="0">
              <a:defRPr sz="4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ea typeface="Arial" charset="0"/>
                <a:cs typeface="Arial" charset="0"/>
              </a:defRPr>
            </a:lvl9pPr>
          </a:lstStyle>
          <a:p>
            <a:pPr eaLnBrk="1" hangingPunct="1"/>
            <a:r>
              <a:rPr lang="en-US" sz="2400" dirty="0"/>
              <a:t>Spiritual Vitality Index</a:t>
            </a:r>
            <a:endParaRPr lang="en-US" sz="2400" b="1" i="1" dirty="0"/>
          </a:p>
        </p:txBody>
      </p:sp>
      <p:sp>
        <p:nvSpPr>
          <p:cNvPr id="8" name="TextBox 7"/>
          <p:cNvSpPr txBox="1"/>
          <p:nvPr/>
        </p:nvSpPr>
        <p:spPr>
          <a:xfrm>
            <a:off x="5733142" y="3890047"/>
            <a:ext cx="3029858" cy="738664"/>
          </a:xfrm>
          <a:prstGeom prst="rect">
            <a:avLst/>
          </a:prstGeom>
          <a:noFill/>
        </p:spPr>
        <p:txBody>
          <a:bodyPr wrap="square" rtlCol="0">
            <a:spAutoFit/>
          </a:bodyPr>
          <a:lstStyle/>
          <a:p>
            <a:pPr algn="ctr"/>
            <a:r>
              <a:rPr lang="en-US" sz="1400" dirty="0" smtClean="0"/>
              <a:t>*</a:t>
            </a:r>
            <a:r>
              <a:rPr lang="en-US" sz="1400" b="1" dirty="0" smtClean="0"/>
              <a:t>Denomination profile is based on 157 churches representing 25,000 congregants.</a:t>
            </a:r>
            <a:endParaRPr lang="en-US" sz="1400" b="1" dirty="0"/>
          </a:p>
        </p:txBody>
      </p:sp>
      <p:graphicFrame>
        <p:nvGraphicFramePr>
          <p:cNvPr id="9" name="Chart 8"/>
          <p:cNvGraphicFramePr>
            <a:graphicFrameLocks/>
          </p:cNvGraphicFramePr>
          <p:nvPr>
            <p:extLst>
              <p:ext uri="{D42A27DB-BD31-4B8C-83A1-F6EECF244321}">
                <p14:modId xmlns:p14="http://schemas.microsoft.com/office/powerpoint/2010/main" val="825599602"/>
              </p:ext>
            </p:extLst>
          </p:nvPr>
        </p:nvGraphicFramePr>
        <p:xfrm>
          <a:off x="1385887" y="1537129"/>
          <a:ext cx="6372225" cy="4467224"/>
        </p:xfrm>
        <a:graphic>
          <a:graphicData uri="http://schemas.openxmlformats.org/drawingml/2006/chart">
            <c:chart xmlns:c="http://schemas.openxmlformats.org/drawingml/2006/chart" xmlns:r="http://schemas.openxmlformats.org/officeDocument/2006/relationships" r:id="rId4"/>
          </a:graphicData>
        </a:graphic>
      </p:graphicFrame>
      <p:sp>
        <p:nvSpPr>
          <p:cNvPr id="10" name="Freeform 9"/>
          <p:cNvSpPr/>
          <p:nvPr/>
        </p:nvSpPr>
        <p:spPr>
          <a:xfrm>
            <a:off x="1670454" y="2184937"/>
            <a:ext cx="6194611" cy="3230562"/>
          </a:xfrm>
          <a:custGeom>
            <a:avLst/>
            <a:gdLst>
              <a:gd name="connsiteX0" fmla="*/ 0 w 6194611"/>
              <a:gd name="connsiteY0" fmla="*/ 3502324 h 3502324"/>
              <a:gd name="connsiteX1" fmla="*/ 1219200 w 6194611"/>
              <a:gd name="connsiteY1" fmla="*/ 6089 h 3502324"/>
              <a:gd name="connsiteX2" fmla="*/ 2689411 w 6194611"/>
              <a:gd name="connsiteY2" fmla="*/ 2677571 h 3502324"/>
              <a:gd name="connsiteX3" fmla="*/ 6194611 w 6194611"/>
              <a:gd name="connsiteY3" fmla="*/ 3484394 h 3502324"/>
              <a:gd name="connsiteX4" fmla="*/ 6194611 w 6194611"/>
              <a:gd name="connsiteY4" fmla="*/ 3484394 h 3502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4611" h="3502324">
                <a:moveTo>
                  <a:pt x="0" y="3502324"/>
                </a:moveTo>
                <a:cubicBezTo>
                  <a:pt x="385482" y="1822936"/>
                  <a:pt x="770965" y="143548"/>
                  <a:pt x="1219200" y="6089"/>
                </a:cubicBezTo>
                <a:cubicBezTo>
                  <a:pt x="1667435" y="-131370"/>
                  <a:pt x="1860176" y="2097853"/>
                  <a:pt x="2689411" y="2677571"/>
                </a:cubicBezTo>
                <a:cubicBezTo>
                  <a:pt x="3518646" y="3257289"/>
                  <a:pt x="6194611" y="3484394"/>
                  <a:pt x="6194611" y="3484394"/>
                </a:cubicBezTo>
                <a:lnTo>
                  <a:pt x="6194611" y="3484394"/>
                </a:ln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3"/>
          <p:cNvSpPr txBox="1">
            <a:spLocks noChangeArrowheads="1"/>
          </p:cNvSpPr>
          <p:nvPr/>
        </p:nvSpPr>
        <p:spPr bwMode="auto">
          <a:xfrm>
            <a:off x="7075488" y="5551488"/>
            <a:ext cx="84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cs typeface="Arial" charset="0"/>
              </a:defRPr>
            </a:lvl1pPr>
            <a:lvl2pPr marL="742950" indent="-285750" eaLnBrk="0" hangingPunct="0">
              <a:defRPr sz="4400">
                <a:solidFill>
                  <a:schemeClr val="tx1"/>
                </a:solidFill>
                <a:latin typeface="Arial" charset="0"/>
                <a:ea typeface="Arial" charset="0"/>
                <a:cs typeface="Arial" charset="0"/>
              </a:defRPr>
            </a:lvl2pPr>
            <a:lvl3pPr marL="1143000" indent="-228600" eaLnBrk="0" hangingPunct="0">
              <a:defRPr sz="4400">
                <a:solidFill>
                  <a:schemeClr val="tx1"/>
                </a:solidFill>
                <a:latin typeface="Arial" charset="0"/>
                <a:ea typeface="Arial" charset="0"/>
                <a:cs typeface="Arial" charset="0"/>
              </a:defRPr>
            </a:lvl3pPr>
            <a:lvl4pPr marL="1600200" indent="-228600" eaLnBrk="0" hangingPunct="0">
              <a:defRPr sz="4400">
                <a:solidFill>
                  <a:schemeClr val="tx1"/>
                </a:solidFill>
                <a:latin typeface="Arial" charset="0"/>
                <a:ea typeface="Arial" charset="0"/>
                <a:cs typeface="Arial" charset="0"/>
              </a:defRPr>
            </a:lvl4pPr>
            <a:lvl5pPr marL="2057400" indent="-228600" eaLnBrk="0" hangingPunct="0">
              <a:defRPr sz="4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ea typeface="Arial" charset="0"/>
                <a:cs typeface="Arial" charset="0"/>
              </a:defRPr>
            </a:lvl9pPr>
          </a:lstStyle>
          <a:p>
            <a:pPr eaLnBrk="1" hangingPunct="1"/>
            <a:r>
              <a:rPr lang="en-US" sz="1800" dirty="0"/>
              <a:t> </a:t>
            </a:r>
            <a:r>
              <a:rPr lang="en-US" sz="2400" dirty="0"/>
              <a:t>100</a:t>
            </a:r>
            <a:endParaRPr lang="en-US" sz="2400" b="1" i="1" dirty="0"/>
          </a:p>
        </p:txBody>
      </p:sp>
      <p:sp>
        <p:nvSpPr>
          <p:cNvPr id="13" name="TextBox 3"/>
          <p:cNvSpPr txBox="1">
            <a:spLocks noChangeArrowheads="1"/>
          </p:cNvSpPr>
          <p:nvPr/>
        </p:nvSpPr>
        <p:spPr bwMode="auto">
          <a:xfrm>
            <a:off x="6211888" y="5559425"/>
            <a:ext cx="668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cs typeface="Arial" charset="0"/>
              </a:defRPr>
            </a:lvl1pPr>
            <a:lvl2pPr marL="742950" indent="-285750" eaLnBrk="0" hangingPunct="0">
              <a:defRPr sz="4400">
                <a:solidFill>
                  <a:schemeClr val="tx1"/>
                </a:solidFill>
                <a:latin typeface="Arial" charset="0"/>
                <a:ea typeface="Arial" charset="0"/>
                <a:cs typeface="Arial" charset="0"/>
              </a:defRPr>
            </a:lvl2pPr>
            <a:lvl3pPr marL="1143000" indent="-228600" eaLnBrk="0" hangingPunct="0">
              <a:defRPr sz="4400">
                <a:solidFill>
                  <a:schemeClr val="tx1"/>
                </a:solidFill>
                <a:latin typeface="Arial" charset="0"/>
                <a:ea typeface="Arial" charset="0"/>
                <a:cs typeface="Arial" charset="0"/>
              </a:defRPr>
            </a:lvl3pPr>
            <a:lvl4pPr marL="1600200" indent="-228600" eaLnBrk="0" hangingPunct="0">
              <a:defRPr sz="4400">
                <a:solidFill>
                  <a:schemeClr val="tx1"/>
                </a:solidFill>
                <a:latin typeface="Arial" charset="0"/>
                <a:ea typeface="Arial" charset="0"/>
                <a:cs typeface="Arial" charset="0"/>
              </a:defRPr>
            </a:lvl4pPr>
            <a:lvl5pPr marL="2057400" indent="-228600" eaLnBrk="0" hangingPunct="0">
              <a:defRPr sz="4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ea typeface="Arial" charset="0"/>
                <a:cs typeface="Arial" charset="0"/>
              </a:defRPr>
            </a:lvl9pPr>
          </a:lstStyle>
          <a:p>
            <a:pPr eaLnBrk="1" hangingPunct="1"/>
            <a:r>
              <a:rPr lang="en-US" sz="1800" dirty="0"/>
              <a:t> </a:t>
            </a:r>
            <a:r>
              <a:rPr lang="en-US" sz="2400" dirty="0"/>
              <a:t>90</a:t>
            </a:r>
            <a:endParaRPr lang="en-US" sz="2400" b="1" i="1" dirty="0"/>
          </a:p>
        </p:txBody>
      </p:sp>
      <p:sp>
        <p:nvSpPr>
          <p:cNvPr id="15" name="TextBox 3"/>
          <p:cNvSpPr txBox="1">
            <a:spLocks noChangeArrowheads="1"/>
          </p:cNvSpPr>
          <p:nvPr/>
        </p:nvSpPr>
        <p:spPr bwMode="auto">
          <a:xfrm>
            <a:off x="5260975" y="5565775"/>
            <a:ext cx="668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cs typeface="Arial" charset="0"/>
              </a:defRPr>
            </a:lvl1pPr>
            <a:lvl2pPr marL="742950" indent="-285750" eaLnBrk="0" hangingPunct="0">
              <a:defRPr sz="4400">
                <a:solidFill>
                  <a:schemeClr val="tx1"/>
                </a:solidFill>
                <a:latin typeface="Arial" charset="0"/>
                <a:ea typeface="Arial" charset="0"/>
                <a:cs typeface="Arial" charset="0"/>
              </a:defRPr>
            </a:lvl2pPr>
            <a:lvl3pPr marL="1143000" indent="-228600" eaLnBrk="0" hangingPunct="0">
              <a:defRPr sz="4400">
                <a:solidFill>
                  <a:schemeClr val="tx1"/>
                </a:solidFill>
                <a:latin typeface="Arial" charset="0"/>
                <a:ea typeface="Arial" charset="0"/>
                <a:cs typeface="Arial" charset="0"/>
              </a:defRPr>
            </a:lvl3pPr>
            <a:lvl4pPr marL="1600200" indent="-228600" eaLnBrk="0" hangingPunct="0">
              <a:defRPr sz="4400">
                <a:solidFill>
                  <a:schemeClr val="tx1"/>
                </a:solidFill>
                <a:latin typeface="Arial" charset="0"/>
                <a:ea typeface="Arial" charset="0"/>
                <a:cs typeface="Arial" charset="0"/>
              </a:defRPr>
            </a:lvl4pPr>
            <a:lvl5pPr marL="2057400" indent="-228600" eaLnBrk="0" hangingPunct="0">
              <a:defRPr sz="4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ea typeface="Arial" charset="0"/>
                <a:cs typeface="Arial" charset="0"/>
              </a:defRPr>
            </a:lvl9pPr>
          </a:lstStyle>
          <a:p>
            <a:pPr eaLnBrk="1" hangingPunct="1"/>
            <a:r>
              <a:rPr lang="en-US" sz="1800" dirty="0"/>
              <a:t> </a:t>
            </a:r>
            <a:r>
              <a:rPr lang="en-US" sz="2400" dirty="0"/>
              <a:t>80</a:t>
            </a:r>
            <a:endParaRPr lang="en-US" sz="2400" b="1" i="1" dirty="0"/>
          </a:p>
        </p:txBody>
      </p:sp>
      <p:sp>
        <p:nvSpPr>
          <p:cNvPr id="16" name="TextBox 3"/>
          <p:cNvSpPr txBox="1">
            <a:spLocks noChangeArrowheads="1"/>
          </p:cNvSpPr>
          <p:nvPr/>
        </p:nvSpPr>
        <p:spPr bwMode="auto">
          <a:xfrm>
            <a:off x="4265613" y="5559425"/>
            <a:ext cx="669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cs typeface="Arial" charset="0"/>
              </a:defRPr>
            </a:lvl1pPr>
            <a:lvl2pPr marL="742950" indent="-285750" eaLnBrk="0" hangingPunct="0">
              <a:defRPr sz="4400">
                <a:solidFill>
                  <a:schemeClr val="tx1"/>
                </a:solidFill>
                <a:latin typeface="Arial" charset="0"/>
                <a:ea typeface="Arial" charset="0"/>
                <a:cs typeface="Arial" charset="0"/>
              </a:defRPr>
            </a:lvl2pPr>
            <a:lvl3pPr marL="1143000" indent="-228600" eaLnBrk="0" hangingPunct="0">
              <a:defRPr sz="4400">
                <a:solidFill>
                  <a:schemeClr val="tx1"/>
                </a:solidFill>
                <a:latin typeface="Arial" charset="0"/>
                <a:ea typeface="Arial" charset="0"/>
                <a:cs typeface="Arial" charset="0"/>
              </a:defRPr>
            </a:lvl3pPr>
            <a:lvl4pPr marL="1600200" indent="-228600" eaLnBrk="0" hangingPunct="0">
              <a:defRPr sz="4400">
                <a:solidFill>
                  <a:schemeClr val="tx1"/>
                </a:solidFill>
                <a:latin typeface="Arial" charset="0"/>
                <a:ea typeface="Arial" charset="0"/>
                <a:cs typeface="Arial" charset="0"/>
              </a:defRPr>
            </a:lvl4pPr>
            <a:lvl5pPr marL="2057400" indent="-228600" eaLnBrk="0" hangingPunct="0">
              <a:defRPr sz="4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ea typeface="Arial" charset="0"/>
                <a:cs typeface="Arial" charset="0"/>
              </a:defRPr>
            </a:lvl9pPr>
          </a:lstStyle>
          <a:p>
            <a:pPr eaLnBrk="1" hangingPunct="1"/>
            <a:r>
              <a:rPr lang="en-US" sz="1800" dirty="0"/>
              <a:t> </a:t>
            </a:r>
            <a:r>
              <a:rPr lang="en-US" sz="2400" dirty="0"/>
              <a:t>70</a:t>
            </a:r>
            <a:endParaRPr lang="en-US" sz="2400" b="1" i="1" dirty="0"/>
          </a:p>
        </p:txBody>
      </p:sp>
      <p:sp>
        <p:nvSpPr>
          <p:cNvPr id="17" name="TextBox 3"/>
          <p:cNvSpPr txBox="1">
            <a:spLocks noChangeArrowheads="1"/>
          </p:cNvSpPr>
          <p:nvPr/>
        </p:nvSpPr>
        <p:spPr bwMode="auto">
          <a:xfrm>
            <a:off x="3294063" y="5559425"/>
            <a:ext cx="668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cs typeface="Arial" charset="0"/>
              </a:defRPr>
            </a:lvl1pPr>
            <a:lvl2pPr marL="742950" indent="-285750" eaLnBrk="0" hangingPunct="0">
              <a:defRPr sz="4400">
                <a:solidFill>
                  <a:schemeClr val="tx1"/>
                </a:solidFill>
                <a:latin typeface="Arial" charset="0"/>
                <a:ea typeface="Arial" charset="0"/>
                <a:cs typeface="Arial" charset="0"/>
              </a:defRPr>
            </a:lvl2pPr>
            <a:lvl3pPr marL="1143000" indent="-228600" eaLnBrk="0" hangingPunct="0">
              <a:defRPr sz="4400">
                <a:solidFill>
                  <a:schemeClr val="tx1"/>
                </a:solidFill>
                <a:latin typeface="Arial" charset="0"/>
                <a:ea typeface="Arial" charset="0"/>
                <a:cs typeface="Arial" charset="0"/>
              </a:defRPr>
            </a:lvl3pPr>
            <a:lvl4pPr marL="1600200" indent="-228600" eaLnBrk="0" hangingPunct="0">
              <a:defRPr sz="4400">
                <a:solidFill>
                  <a:schemeClr val="tx1"/>
                </a:solidFill>
                <a:latin typeface="Arial" charset="0"/>
                <a:ea typeface="Arial" charset="0"/>
                <a:cs typeface="Arial" charset="0"/>
              </a:defRPr>
            </a:lvl4pPr>
            <a:lvl5pPr marL="2057400" indent="-228600" eaLnBrk="0" hangingPunct="0">
              <a:defRPr sz="4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ea typeface="Arial" charset="0"/>
                <a:cs typeface="Arial" charset="0"/>
              </a:defRPr>
            </a:lvl9pPr>
          </a:lstStyle>
          <a:p>
            <a:pPr eaLnBrk="1" hangingPunct="1"/>
            <a:r>
              <a:rPr lang="en-US" sz="1800" dirty="0"/>
              <a:t> </a:t>
            </a:r>
            <a:r>
              <a:rPr lang="en-US" sz="2400" dirty="0"/>
              <a:t>60</a:t>
            </a:r>
            <a:endParaRPr lang="en-US" sz="2400" b="1" i="1" dirty="0"/>
          </a:p>
        </p:txBody>
      </p:sp>
      <p:sp>
        <p:nvSpPr>
          <p:cNvPr id="19" name="TextBox 3"/>
          <p:cNvSpPr txBox="1">
            <a:spLocks noChangeArrowheads="1"/>
          </p:cNvSpPr>
          <p:nvPr/>
        </p:nvSpPr>
        <p:spPr bwMode="auto">
          <a:xfrm>
            <a:off x="2328863" y="5551488"/>
            <a:ext cx="668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cs typeface="Arial" charset="0"/>
              </a:defRPr>
            </a:lvl1pPr>
            <a:lvl2pPr marL="742950" indent="-285750" eaLnBrk="0" hangingPunct="0">
              <a:defRPr sz="4400">
                <a:solidFill>
                  <a:schemeClr val="tx1"/>
                </a:solidFill>
                <a:latin typeface="Arial" charset="0"/>
                <a:ea typeface="Arial" charset="0"/>
                <a:cs typeface="Arial" charset="0"/>
              </a:defRPr>
            </a:lvl2pPr>
            <a:lvl3pPr marL="1143000" indent="-228600" eaLnBrk="0" hangingPunct="0">
              <a:defRPr sz="4400">
                <a:solidFill>
                  <a:schemeClr val="tx1"/>
                </a:solidFill>
                <a:latin typeface="Arial" charset="0"/>
                <a:ea typeface="Arial" charset="0"/>
                <a:cs typeface="Arial" charset="0"/>
              </a:defRPr>
            </a:lvl3pPr>
            <a:lvl4pPr marL="1600200" indent="-228600" eaLnBrk="0" hangingPunct="0">
              <a:defRPr sz="4400">
                <a:solidFill>
                  <a:schemeClr val="tx1"/>
                </a:solidFill>
                <a:latin typeface="Arial" charset="0"/>
                <a:ea typeface="Arial" charset="0"/>
                <a:cs typeface="Arial" charset="0"/>
              </a:defRPr>
            </a:lvl4pPr>
            <a:lvl5pPr marL="2057400" indent="-228600" eaLnBrk="0" hangingPunct="0">
              <a:defRPr sz="4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ea typeface="Arial" charset="0"/>
                <a:cs typeface="Arial" charset="0"/>
              </a:defRPr>
            </a:lvl9pPr>
          </a:lstStyle>
          <a:p>
            <a:pPr eaLnBrk="1" hangingPunct="1"/>
            <a:r>
              <a:rPr lang="en-US" sz="1800" dirty="0"/>
              <a:t> </a:t>
            </a:r>
            <a:r>
              <a:rPr lang="en-US" sz="2400" dirty="0"/>
              <a:t>50</a:t>
            </a:r>
            <a:endParaRPr lang="en-US" sz="2400" b="1" i="1" dirty="0"/>
          </a:p>
        </p:txBody>
      </p:sp>
      <p:sp>
        <p:nvSpPr>
          <p:cNvPr id="21" name="TextBox 3"/>
          <p:cNvSpPr txBox="1">
            <a:spLocks noChangeArrowheads="1"/>
          </p:cNvSpPr>
          <p:nvPr/>
        </p:nvSpPr>
        <p:spPr bwMode="auto">
          <a:xfrm>
            <a:off x="1349375" y="5559425"/>
            <a:ext cx="668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ea typeface="ＭＳ Ｐゴシック" charset="0"/>
                <a:cs typeface="Arial" charset="0"/>
              </a:defRPr>
            </a:lvl1pPr>
            <a:lvl2pPr marL="742950" indent="-285750" eaLnBrk="0" hangingPunct="0">
              <a:defRPr sz="4400">
                <a:solidFill>
                  <a:schemeClr val="tx1"/>
                </a:solidFill>
                <a:latin typeface="Arial" charset="0"/>
                <a:ea typeface="Arial" charset="0"/>
                <a:cs typeface="Arial" charset="0"/>
              </a:defRPr>
            </a:lvl2pPr>
            <a:lvl3pPr marL="1143000" indent="-228600" eaLnBrk="0" hangingPunct="0">
              <a:defRPr sz="4400">
                <a:solidFill>
                  <a:schemeClr val="tx1"/>
                </a:solidFill>
                <a:latin typeface="Arial" charset="0"/>
                <a:ea typeface="Arial" charset="0"/>
                <a:cs typeface="Arial" charset="0"/>
              </a:defRPr>
            </a:lvl3pPr>
            <a:lvl4pPr marL="1600200" indent="-228600" eaLnBrk="0" hangingPunct="0">
              <a:defRPr sz="4400">
                <a:solidFill>
                  <a:schemeClr val="tx1"/>
                </a:solidFill>
                <a:latin typeface="Arial" charset="0"/>
                <a:ea typeface="Arial" charset="0"/>
                <a:cs typeface="Arial" charset="0"/>
              </a:defRPr>
            </a:lvl4pPr>
            <a:lvl5pPr marL="2057400" indent="-228600" eaLnBrk="0" hangingPunct="0">
              <a:defRPr sz="4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ea typeface="Arial" charset="0"/>
                <a:cs typeface="Arial" charset="0"/>
              </a:defRPr>
            </a:lvl9pPr>
          </a:lstStyle>
          <a:p>
            <a:pPr eaLnBrk="1" hangingPunct="1"/>
            <a:r>
              <a:rPr lang="en-US" sz="1800" dirty="0"/>
              <a:t> </a:t>
            </a:r>
            <a:r>
              <a:rPr lang="en-US" sz="2400" dirty="0"/>
              <a:t>40</a:t>
            </a:r>
            <a:endParaRPr lang="en-US" sz="2400" b="1" i="1" dirty="0"/>
          </a:p>
        </p:txBody>
      </p:sp>
    </p:spTree>
    <p:extLst>
      <p:ext uri="{BB962C8B-B14F-4D97-AF65-F5344CB8AC3E}">
        <p14:creationId xmlns:p14="http://schemas.microsoft.com/office/powerpoint/2010/main" val="157980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551167" y="254974"/>
            <a:ext cx="8355762" cy="809095"/>
          </a:xfrm>
        </p:spPr>
        <p:txBody>
          <a:bodyPr>
            <a:normAutofit fontScale="90000"/>
          </a:bodyPr>
          <a:lstStyle/>
          <a:p>
            <a:r>
              <a:rPr lang="en-US" sz="4000" dirty="0" smtClean="0">
                <a:solidFill>
                  <a:srgbClr val="FFFFFF"/>
                </a:solidFill>
              </a:rPr>
              <a:t>Five “best </a:t>
            </a:r>
            <a:r>
              <a:rPr lang="en-US" sz="4000" dirty="0">
                <a:solidFill>
                  <a:srgbClr val="FFFFFF"/>
                </a:solidFill>
              </a:rPr>
              <a:t>p</a:t>
            </a:r>
            <a:r>
              <a:rPr lang="en-US" sz="4000" dirty="0" smtClean="0">
                <a:solidFill>
                  <a:srgbClr val="FFFFFF"/>
                </a:solidFill>
              </a:rPr>
              <a:t>ractices” advance </a:t>
            </a:r>
            <a:r>
              <a:rPr lang="en-US" sz="4000" dirty="0">
                <a:solidFill>
                  <a:srgbClr val="FFFFFF"/>
                </a:solidFill>
              </a:rPr>
              <a:t>s</a:t>
            </a:r>
            <a:r>
              <a:rPr lang="en-US" sz="4000" dirty="0" smtClean="0">
                <a:solidFill>
                  <a:srgbClr val="FFFFFF"/>
                </a:solidFill>
              </a:rPr>
              <a:t>piritual growth. </a:t>
            </a:r>
            <a:endParaRPr lang="en-US" sz="4000" dirty="0">
              <a:solidFill>
                <a:srgbClr val="FFFFFF"/>
              </a:solidFill>
            </a:endParaRPr>
          </a:p>
        </p:txBody>
      </p:sp>
      <p:sp>
        <p:nvSpPr>
          <p:cNvPr id="7" name="Pentagon 6"/>
          <p:cNvSpPr/>
          <p:nvPr/>
        </p:nvSpPr>
        <p:spPr>
          <a:xfrm>
            <a:off x="705688" y="1385415"/>
            <a:ext cx="2553902" cy="675407"/>
          </a:xfrm>
          <a:prstGeom prst="homePlate">
            <a:avLst/>
          </a:prstGeom>
          <a:solidFill>
            <a:schemeClr val="accent1">
              <a:lumMod val="5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t>GET PEOPLE MOVING</a:t>
            </a:r>
          </a:p>
        </p:txBody>
      </p:sp>
      <p:sp>
        <p:nvSpPr>
          <p:cNvPr id="11" name="Pentagon 10"/>
          <p:cNvSpPr/>
          <p:nvPr/>
        </p:nvSpPr>
        <p:spPr>
          <a:xfrm>
            <a:off x="1550817" y="2488418"/>
            <a:ext cx="2553902" cy="675407"/>
          </a:xfrm>
          <a:prstGeom prst="homePlate">
            <a:avLst/>
          </a:prstGeom>
          <a:solidFill>
            <a:schemeClr val="accent1">
              <a:lumMod val="5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t>EMBED THE BIBLE IN EVERYTHING</a:t>
            </a:r>
          </a:p>
        </p:txBody>
      </p:sp>
      <p:sp>
        <p:nvSpPr>
          <p:cNvPr id="12" name="Pentagon 11"/>
          <p:cNvSpPr/>
          <p:nvPr/>
        </p:nvSpPr>
        <p:spPr>
          <a:xfrm>
            <a:off x="2534485" y="3648645"/>
            <a:ext cx="2553902" cy="675407"/>
          </a:xfrm>
          <a:prstGeom prst="homePlate">
            <a:avLst/>
          </a:prstGeom>
          <a:solidFill>
            <a:schemeClr val="accent1">
              <a:lumMod val="5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t>CREATE OWNERSHIP</a:t>
            </a:r>
          </a:p>
        </p:txBody>
      </p:sp>
      <p:sp>
        <p:nvSpPr>
          <p:cNvPr id="13" name="Pentagon 12"/>
          <p:cNvSpPr/>
          <p:nvPr/>
        </p:nvSpPr>
        <p:spPr>
          <a:xfrm>
            <a:off x="3708500" y="4692696"/>
            <a:ext cx="2553902" cy="675407"/>
          </a:xfrm>
          <a:prstGeom prst="homePlate">
            <a:avLst/>
          </a:prstGeom>
          <a:solidFill>
            <a:schemeClr val="accent1">
              <a:lumMod val="5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t>PASTOR THE LOCAL COMMUNITY</a:t>
            </a:r>
          </a:p>
        </p:txBody>
      </p:sp>
      <p:sp>
        <p:nvSpPr>
          <p:cNvPr id="14" name="Pentagon 13"/>
          <p:cNvSpPr/>
          <p:nvPr/>
        </p:nvSpPr>
        <p:spPr>
          <a:xfrm>
            <a:off x="5111430" y="5698908"/>
            <a:ext cx="2553902" cy="675407"/>
          </a:xfrm>
          <a:prstGeom prst="homePlate">
            <a:avLst/>
          </a:prstGeom>
          <a:solidFill>
            <a:schemeClr val="accent1">
              <a:lumMod val="5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t>CHRIST-CENTERED LEADERSHIP</a:t>
            </a: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895"/>
            <a:ext cx="9144000" cy="1217489"/>
          </a:xfrm>
          <a:prstGeom prst="rect">
            <a:avLst/>
          </a:prstGeom>
        </p:spPr>
      </p:pic>
      <p:sp>
        <p:nvSpPr>
          <p:cNvPr id="22" name="TextBox 21"/>
          <p:cNvSpPr txBox="1"/>
          <p:nvPr/>
        </p:nvSpPr>
        <p:spPr>
          <a:xfrm>
            <a:off x="73838" y="31356"/>
            <a:ext cx="9070162" cy="523220"/>
          </a:xfrm>
          <a:prstGeom prst="rect">
            <a:avLst/>
          </a:prstGeom>
          <a:noFill/>
        </p:spPr>
        <p:txBody>
          <a:bodyPr wrap="square" rtlCol="0">
            <a:spAutoFit/>
          </a:bodyPr>
          <a:lstStyle/>
          <a:p>
            <a:r>
              <a:rPr lang="en-US" sz="2800" dirty="0" smtClean="0">
                <a:solidFill>
                  <a:srgbClr val="FFFFFF"/>
                </a:solidFill>
                <a:latin typeface="+mj-lt"/>
              </a:rPr>
              <a:t>By studying Thriving Churches, we found five best </a:t>
            </a:r>
            <a:r>
              <a:rPr lang="en-US" sz="2800" smtClean="0">
                <a:solidFill>
                  <a:srgbClr val="FFFFFF"/>
                </a:solidFill>
                <a:latin typeface="+mj-lt"/>
              </a:rPr>
              <a:t>practices.</a:t>
            </a:r>
            <a:endParaRPr lang="en-US" sz="2800" dirty="0" smtClean="0">
              <a:solidFill>
                <a:srgbClr val="FFFFFF"/>
              </a:solidFill>
              <a:latin typeface="+mj-lt"/>
            </a:endParaRPr>
          </a:p>
        </p:txBody>
      </p:sp>
    </p:spTree>
    <p:extLst>
      <p:ext uri="{BB962C8B-B14F-4D97-AF65-F5344CB8AC3E}">
        <p14:creationId xmlns:p14="http://schemas.microsoft.com/office/powerpoint/2010/main" val="77746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1"/>
            <a:ext cx="9144000" cy="1062964"/>
          </a:xfrm>
          <a:prstGeom prst="rect">
            <a:avLst/>
          </a:prstGeom>
        </p:spPr>
      </p:pic>
      <p:sp>
        <p:nvSpPr>
          <p:cNvPr id="3" name="Slide Number Placeholder 2"/>
          <p:cNvSpPr>
            <a:spLocks noGrp="1"/>
          </p:cNvSpPr>
          <p:nvPr>
            <p:ph type="sldNum" sz="quarter" idx="12"/>
          </p:nvPr>
        </p:nvSpPr>
        <p:spPr/>
        <p:txBody>
          <a:bodyPr/>
          <a:lstStyle/>
          <a:p>
            <a:pPr>
              <a:defRPr/>
            </a:pPr>
            <a:fld id="{9AA7ACBD-17FC-CF47-B6F9-2017D383DD6D}" type="slidenum">
              <a:rPr lang="en-US" smtClean="0"/>
              <a:pPr>
                <a:defRPr/>
              </a:pPr>
              <a:t>16</a:t>
            </a:fld>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486" b="1636"/>
          <a:stretch/>
        </p:blipFill>
        <p:spPr>
          <a:xfrm>
            <a:off x="0" y="1757238"/>
            <a:ext cx="9144000" cy="4158532"/>
          </a:xfrm>
          <a:prstGeom prst="rect">
            <a:avLst/>
          </a:prstGeom>
        </p:spPr>
      </p:pic>
      <p:cxnSp>
        <p:nvCxnSpPr>
          <p:cNvPr id="11" name="Straight Connector 10"/>
          <p:cNvCxnSpPr/>
          <p:nvPr/>
        </p:nvCxnSpPr>
        <p:spPr>
          <a:xfrm>
            <a:off x="71562" y="3609892"/>
            <a:ext cx="89690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9" idx="0"/>
          </p:cNvCxnSpPr>
          <p:nvPr/>
        </p:nvCxnSpPr>
        <p:spPr>
          <a:xfrm>
            <a:off x="4572000" y="1757238"/>
            <a:ext cx="15903" cy="4242632"/>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4" name="Title 28"/>
          <p:cNvSpPr txBox="1">
            <a:spLocks/>
          </p:cNvSpPr>
          <p:nvPr/>
        </p:nvSpPr>
        <p:spPr>
          <a:xfrm>
            <a:off x="113895" y="37740"/>
            <a:ext cx="6985147" cy="826029"/>
          </a:xfrm>
          <a:prstGeom prst="rect">
            <a:avLst/>
          </a:prstGeom>
        </p:spPr>
        <p:txBody>
          <a:bodyP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3200" dirty="0" smtClean="0">
                <a:solidFill>
                  <a:schemeClr val="bg1"/>
                </a:solidFill>
              </a:rPr>
              <a:t>By combining spiritual catalysts and best practices, </a:t>
            </a:r>
          </a:p>
          <a:p>
            <a:pPr algn="l" fontAlgn="auto">
              <a:spcAft>
                <a:spcPts val="0"/>
              </a:spcAft>
            </a:pPr>
            <a:r>
              <a:rPr lang="en-US" sz="3200" dirty="0" smtClean="0">
                <a:solidFill>
                  <a:schemeClr val="bg1"/>
                </a:solidFill>
              </a:rPr>
              <a:t>we found </a:t>
            </a:r>
            <a:r>
              <a:rPr lang="en-US" sz="3200" dirty="0">
                <a:solidFill>
                  <a:schemeClr val="bg1"/>
                </a:solidFill>
              </a:rPr>
              <a:t>a</a:t>
            </a:r>
            <a:r>
              <a:rPr lang="en-US" sz="3200" dirty="0" smtClean="0">
                <a:solidFill>
                  <a:schemeClr val="bg1"/>
                </a:solidFill>
              </a:rPr>
              <a:t> </a:t>
            </a:r>
            <a:r>
              <a:rPr lang="en-US" sz="3200" dirty="0">
                <a:solidFill>
                  <a:schemeClr val="bg1"/>
                </a:solidFill>
              </a:rPr>
              <a:t>n</a:t>
            </a:r>
            <a:r>
              <a:rPr lang="en-US" sz="3200" dirty="0" smtClean="0">
                <a:solidFill>
                  <a:schemeClr val="bg1"/>
                </a:solidFill>
              </a:rPr>
              <a:t>ew “lens.”</a:t>
            </a:r>
            <a:endParaRPr lang="en-US" sz="3200" dirty="0">
              <a:solidFill>
                <a:schemeClr val="bg1"/>
              </a:solidFill>
            </a:endParaRPr>
          </a:p>
        </p:txBody>
      </p:sp>
      <p:sp>
        <p:nvSpPr>
          <p:cNvPr id="16" name="TextBox 15"/>
          <p:cNvSpPr txBox="1"/>
          <p:nvPr/>
        </p:nvSpPr>
        <p:spPr>
          <a:xfrm>
            <a:off x="3311718" y="969132"/>
            <a:ext cx="2552369" cy="707886"/>
          </a:xfrm>
          <a:prstGeom prst="rect">
            <a:avLst/>
          </a:prstGeom>
          <a:noFill/>
        </p:spPr>
        <p:txBody>
          <a:bodyPr wrap="square" rtlCol="0">
            <a:spAutoFit/>
          </a:bodyPr>
          <a:lstStyle/>
          <a:p>
            <a:pPr algn="ctr"/>
            <a:r>
              <a:rPr lang="en-US" sz="2000" b="1" dirty="0">
                <a:solidFill>
                  <a:srgbClr val="CC0000"/>
                </a:solidFill>
                <a:latin typeface="+mn-lt"/>
              </a:rPr>
              <a:t>Congregant Characteristics</a:t>
            </a:r>
          </a:p>
        </p:txBody>
      </p:sp>
      <p:sp>
        <p:nvSpPr>
          <p:cNvPr id="17" name="TextBox 16"/>
          <p:cNvSpPr txBox="1"/>
          <p:nvPr/>
        </p:nvSpPr>
        <p:spPr>
          <a:xfrm>
            <a:off x="-145775" y="3609892"/>
            <a:ext cx="2157455" cy="707886"/>
          </a:xfrm>
          <a:prstGeom prst="rect">
            <a:avLst/>
          </a:prstGeom>
          <a:noFill/>
        </p:spPr>
        <p:txBody>
          <a:bodyPr wrap="square" rtlCol="0">
            <a:spAutoFit/>
          </a:bodyPr>
          <a:lstStyle/>
          <a:p>
            <a:pPr algn="ctr"/>
            <a:r>
              <a:rPr lang="en-US" sz="2000" b="1" dirty="0">
                <a:solidFill>
                  <a:schemeClr val="tx2">
                    <a:lumMod val="50000"/>
                  </a:schemeClr>
                </a:solidFill>
                <a:latin typeface="+mn-lt"/>
              </a:rPr>
              <a:t>Church Characteristics</a:t>
            </a:r>
          </a:p>
        </p:txBody>
      </p:sp>
    </p:spTree>
    <p:extLst>
      <p:ext uri="{BB962C8B-B14F-4D97-AF65-F5344CB8AC3E}">
        <p14:creationId xmlns:p14="http://schemas.microsoft.com/office/powerpoint/2010/main" val="1556217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1"/>
            <a:ext cx="9144000" cy="928468"/>
          </a:xfrm>
          <a:prstGeom prst="rect">
            <a:avLst/>
          </a:prstGeom>
        </p:spPr>
      </p:pic>
      <p:sp>
        <p:nvSpPr>
          <p:cNvPr id="3" name="Slide Number Placeholder 2"/>
          <p:cNvSpPr>
            <a:spLocks noGrp="1"/>
          </p:cNvSpPr>
          <p:nvPr>
            <p:ph type="sldNum" sz="quarter" idx="12"/>
          </p:nvPr>
        </p:nvSpPr>
        <p:spPr/>
        <p:txBody>
          <a:bodyPr/>
          <a:lstStyle/>
          <a:p>
            <a:pPr>
              <a:defRPr/>
            </a:pPr>
            <a:fld id="{9AA7ACBD-17FC-CF47-B6F9-2017D383DD6D}" type="slidenum">
              <a:rPr lang="en-US" smtClean="0"/>
              <a:pPr>
                <a:defRPr/>
              </a:pPr>
              <a:t>17</a:t>
            </a:fld>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486" b="1636"/>
          <a:stretch/>
        </p:blipFill>
        <p:spPr>
          <a:xfrm>
            <a:off x="0" y="1558456"/>
            <a:ext cx="9144000" cy="4158532"/>
          </a:xfrm>
          <a:prstGeom prst="rect">
            <a:avLst/>
          </a:prstGeom>
        </p:spPr>
      </p:pic>
      <p:cxnSp>
        <p:nvCxnSpPr>
          <p:cNvPr id="11" name="Straight Connector 10"/>
          <p:cNvCxnSpPr/>
          <p:nvPr/>
        </p:nvCxnSpPr>
        <p:spPr>
          <a:xfrm>
            <a:off x="71562" y="3419064"/>
            <a:ext cx="89690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572000" y="1502802"/>
            <a:ext cx="16720" cy="4460676"/>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4" name="Title 28"/>
          <p:cNvSpPr txBox="1">
            <a:spLocks/>
          </p:cNvSpPr>
          <p:nvPr/>
        </p:nvSpPr>
        <p:spPr>
          <a:xfrm>
            <a:off x="0" y="31416"/>
            <a:ext cx="6985147" cy="60468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800" dirty="0">
                <a:solidFill>
                  <a:schemeClr val="bg1"/>
                </a:solidFill>
              </a:rPr>
              <a:t>Two Types of Struggling Churches</a:t>
            </a:r>
          </a:p>
        </p:txBody>
      </p:sp>
      <p:sp>
        <p:nvSpPr>
          <p:cNvPr id="16" name="TextBox 15"/>
          <p:cNvSpPr txBox="1"/>
          <p:nvPr/>
        </p:nvSpPr>
        <p:spPr>
          <a:xfrm>
            <a:off x="3329395" y="735762"/>
            <a:ext cx="2552369" cy="707886"/>
          </a:xfrm>
          <a:prstGeom prst="rect">
            <a:avLst/>
          </a:prstGeom>
          <a:noFill/>
        </p:spPr>
        <p:txBody>
          <a:bodyPr wrap="square" rtlCol="0">
            <a:spAutoFit/>
          </a:bodyPr>
          <a:lstStyle/>
          <a:p>
            <a:pPr algn="ctr"/>
            <a:r>
              <a:rPr lang="en-US" sz="2000" b="1" dirty="0">
                <a:solidFill>
                  <a:srgbClr val="CC0000"/>
                </a:solidFill>
                <a:latin typeface="+mn-lt"/>
              </a:rPr>
              <a:t>Congregant Characteristics</a:t>
            </a:r>
          </a:p>
        </p:txBody>
      </p:sp>
      <p:sp>
        <p:nvSpPr>
          <p:cNvPr id="17" name="TextBox 16"/>
          <p:cNvSpPr txBox="1"/>
          <p:nvPr/>
        </p:nvSpPr>
        <p:spPr>
          <a:xfrm>
            <a:off x="0" y="3482547"/>
            <a:ext cx="1797873" cy="707886"/>
          </a:xfrm>
          <a:prstGeom prst="rect">
            <a:avLst/>
          </a:prstGeom>
          <a:noFill/>
        </p:spPr>
        <p:txBody>
          <a:bodyPr wrap="square" rtlCol="0">
            <a:spAutoFit/>
          </a:bodyPr>
          <a:lstStyle/>
          <a:p>
            <a:pPr algn="ctr"/>
            <a:r>
              <a:rPr lang="en-US" sz="2000" b="1" dirty="0">
                <a:solidFill>
                  <a:schemeClr val="tx2"/>
                </a:solidFill>
                <a:latin typeface="+mn-lt"/>
              </a:rPr>
              <a:t>Church Characteristics</a:t>
            </a:r>
          </a:p>
        </p:txBody>
      </p:sp>
      <p:sp>
        <p:nvSpPr>
          <p:cNvPr id="10" name="TextBox 9"/>
          <p:cNvSpPr txBox="1"/>
          <p:nvPr/>
        </p:nvSpPr>
        <p:spPr>
          <a:xfrm>
            <a:off x="1495807" y="4491297"/>
            <a:ext cx="2263761" cy="738664"/>
          </a:xfrm>
          <a:prstGeom prst="rect">
            <a:avLst/>
          </a:prstGeom>
          <a:noFill/>
        </p:spPr>
        <p:txBody>
          <a:bodyPr wrap="none" rtlCol="0">
            <a:spAutoFit/>
          </a:bodyPr>
          <a:lstStyle/>
          <a:p>
            <a:pPr marL="285750" indent="-285750">
              <a:buFont typeface="Arial"/>
              <a:buChar char="•"/>
            </a:pPr>
            <a:r>
              <a:rPr lang="en-US" sz="1400" dirty="0"/>
              <a:t>Spiritually Coasting</a:t>
            </a:r>
          </a:p>
          <a:p>
            <a:pPr marL="285750" indent="-285750">
              <a:buFont typeface="Arial"/>
              <a:buChar char="•"/>
            </a:pPr>
            <a:r>
              <a:rPr lang="en-US" sz="1400" dirty="0"/>
              <a:t>Unhappy Congregants</a:t>
            </a:r>
          </a:p>
          <a:p>
            <a:pPr marL="285750" indent="-285750">
              <a:buFont typeface="Arial"/>
              <a:buChar char="•"/>
            </a:pPr>
            <a:r>
              <a:rPr lang="en-US" sz="1400" dirty="0"/>
              <a:t>Attendance Declining</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7286" y="4709973"/>
            <a:ext cx="1308575" cy="1099566"/>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552" y="4577266"/>
            <a:ext cx="1009908" cy="1232273"/>
          </a:xfrm>
          <a:prstGeom prst="rect">
            <a:avLst/>
          </a:prstGeom>
        </p:spPr>
      </p:pic>
      <p:sp>
        <p:nvSpPr>
          <p:cNvPr id="12" name="TextBox 11"/>
          <p:cNvSpPr txBox="1"/>
          <p:nvPr/>
        </p:nvSpPr>
        <p:spPr>
          <a:xfrm>
            <a:off x="6128268" y="5101569"/>
            <a:ext cx="2860842" cy="738664"/>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400" dirty="0"/>
              <a:t>Spiritual Apathy</a:t>
            </a:r>
          </a:p>
          <a:p>
            <a:pPr marL="285750" indent="-285750">
              <a:buFont typeface="Arial" panose="020B0604020202020204" pitchFamily="34" charset="0"/>
              <a:buChar char="•"/>
            </a:pPr>
            <a:r>
              <a:rPr lang="en-US" sz="1400" dirty="0"/>
              <a:t>Longtime Spiritual Immaturity</a:t>
            </a:r>
          </a:p>
          <a:p>
            <a:pPr marL="285750" indent="-285750">
              <a:buFont typeface="Arial" panose="020B0604020202020204" pitchFamily="34" charset="0"/>
              <a:buChar char="•"/>
            </a:pPr>
            <a:r>
              <a:rPr lang="en-US" sz="1400" dirty="0"/>
              <a:t>Happy Congregants</a:t>
            </a:r>
          </a:p>
        </p:txBody>
      </p:sp>
      <p:sp>
        <p:nvSpPr>
          <p:cNvPr id="20" name="TextBox 19"/>
          <p:cNvSpPr txBox="1"/>
          <p:nvPr/>
        </p:nvSpPr>
        <p:spPr>
          <a:xfrm>
            <a:off x="257420" y="4854043"/>
            <a:ext cx="564543" cy="307777"/>
          </a:xfrm>
          <a:prstGeom prst="rect">
            <a:avLst/>
          </a:prstGeom>
          <a:solidFill>
            <a:srgbClr val="CC0000"/>
          </a:solidFill>
        </p:spPr>
        <p:txBody>
          <a:bodyPr wrap="square" rtlCol="0">
            <a:spAutoFit/>
          </a:bodyPr>
          <a:lstStyle/>
          <a:p>
            <a:r>
              <a:rPr lang="en-US" sz="1400" dirty="0">
                <a:solidFill>
                  <a:schemeClr val="bg1"/>
                </a:solidFill>
              </a:rPr>
              <a:t>14%</a:t>
            </a:r>
          </a:p>
        </p:txBody>
      </p:sp>
      <p:sp>
        <p:nvSpPr>
          <p:cNvPr id="21" name="TextBox 20"/>
          <p:cNvSpPr txBox="1"/>
          <p:nvPr/>
        </p:nvSpPr>
        <p:spPr>
          <a:xfrm>
            <a:off x="4697514" y="4920261"/>
            <a:ext cx="564543" cy="307777"/>
          </a:xfrm>
          <a:prstGeom prst="rect">
            <a:avLst/>
          </a:prstGeom>
          <a:solidFill>
            <a:srgbClr val="CC0000"/>
          </a:solidFill>
        </p:spPr>
        <p:txBody>
          <a:bodyPr wrap="square" rtlCol="0">
            <a:spAutoFit/>
          </a:bodyPr>
          <a:lstStyle/>
          <a:p>
            <a:r>
              <a:rPr lang="en-US" sz="1400" dirty="0">
                <a:solidFill>
                  <a:srgbClr val="FFFFFF"/>
                </a:solidFill>
              </a:rPr>
              <a:t>17%</a:t>
            </a:r>
          </a:p>
        </p:txBody>
      </p:sp>
    </p:spTree>
    <p:extLst>
      <p:ext uri="{BB962C8B-B14F-4D97-AF65-F5344CB8AC3E}">
        <p14:creationId xmlns:p14="http://schemas.microsoft.com/office/powerpoint/2010/main" val="113773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1"/>
            <a:ext cx="9144000" cy="928468"/>
          </a:xfrm>
          <a:prstGeom prst="rect">
            <a:avLst/>
          </a:prstGeom>
        </p:spPr>
      </p:pic>
      <p:sp>
        <p:nvSpPr>
          <p:cNvPr id="3" name="Slide Number Placeholder 2"/>
          <p:cNvSpPr>
            <a:spLocks noGrp="1"/>
          </p:cNvSpPr>
          <p:nvPr>
            <p:ph type="sldNum" sz="quarter" idx="12"/>
          </p:nvPr>
        </p:nvSpPr>
        <p:spPr>
          <a:xfrm>
            <a:off x="6553200" y="6346411"/>
            <a:ext cx="2133600" cy="365125"/>
          </a:xfrm>
        </p:spPr>
        <p:txBody>
          <a:bodyPr/>
          <a:lstStyle/>
          <a:p>
            <a:pPr>
              <a:defRPr/>
            </a:pPr>
            <a:fld id="{9AA7ACBD-17FC-CF47-B6F9-2017D383DD6D}" type="slidenum">
              <a:rPr lang="en-US" smtClean="0"/>
              <a:pPr>
                <a:defRPr/>
              </a:pPr>
              <a:t>18</a:t>
            </a:fld>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486" b="1636"/>
          <a:stretch/>
        </p:blipFill>
        <p:spPr>
          <a:xfrm>
            <a:off x="0" y="1757238"/>
            <a:ext cx="9144000" cy="4158532"/>
          </a:xfrm>
          <a:prstGeom prst="rect">
            <a:avLst/>
          </a:prstGeom>
        </p:spPr>
      </p:pic>
      <p:cxnSp>
        <p:nvCxnSpPr>
          <p:cNvPr id="11" name="Straight Connector 10"/>
          <p:cNvCxnSpPr/>
          <p:nvPr/>
        </p:nvCxnSpPr>
        <p:spPr>
          <a:xfrm>
            <a:off x="71562" y="3609892"/>
            <a:ext cx="89690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9" idx="0"/>
          </p:cNvCxnSpPr>
          <p:nvPr/>
        </p:nvCxnSpPr>
        <p:spPr>
          <a:xfrm>
            <a:off x="4572000" y="1757238"/>
            <a:ext cx="15903" cy="4242632"/>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4" name="Title 28"/>
          <p:cNvSpPr txBox="1">
            <a:spLocks/>
          </p:cNvSpPr>
          <p:nvPr/>
        </p:nvSpPr>
        <p:spPr>
          <a:xfrm>
            <a:off x="0" y="94019"/>
            <a:ext cx="6985147" cy="571861"/>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800" dirty="0">
                <a:solidFill>
                  <a:schemeClr val="bg1"/>
                </a:solidFill>
              </a:rPr>
              <a:t>Three Types of Average Churches</a:t>
            </a:r>
          </a:p>
        </p:txBody>
      </p:sp>
      <p:sp>
        <p:nvSpPr>
          <p:cNvPr id="16" name="TextBox 15"/>
          <p:cNvSpPr txBox="1"/>
          <p:nvPr/>
        </p:nvSpPr>
        <p:spPr>
          <a:xfrm>
            <a:off x="3311718" y="969132"/>
            <a:ext cx="2552369" cy="707886"/>
          </a:xfrm>
          <a:prstGeom prst="rect">
            <a:avLst/>
          </a:prstGeom>
          <a:noFill/>
        </p:spPr>
        <p:txBody>
          <a:bodyPr wrap="square" rtlCol="0">
            <a:spAutoFit/>
          </a:bodyPr>
          <a:lstStyle/>
          <a:p>
            <a:pPr algn="ctr"/>
            <a:r>
              <a:rPr lang="en-US" sz="2000" b="1" dirty="0">
                <a:solidFill>
                  <a:srgbClr val="CC0000"/>
                </a:solidFill>
                <a:latin typeface="+mn-lt"/>
              </a:rPr>
              <a:t>Congregant Characteristics</a:t>
            </a:r>
          </a:p>
        </p:txBody>
      </p:sp>
      <p:sp>
        <p:nvSpPr>
          <p:cNvPr id="17" name="TextBox 16"/>
          <p:cNvSpPr txBox="1"/>
          <p:nvPr/>
        </p:nvSpPr>
        <p:spPr>
          <a:xfrm>
            <a:off x="52152" y="3609892"/>
            <a:ext cx="2157455" cy="707886"/>
          </a:xfrm>
          <a:prstGeom prst="rect">
            <a:avLst/>
          </a:prstGeom>
          <a:noFill/>
        </p:spPr>
        <p:txBody>
          <a:bodyPr wrap="square" rtlCol="0">
            <a:spAutoFit/>
          </a:bodyPr>
          <a:lstStyle/>
          <a:p>
            <a:pPr algn="ctr"/>
            <a:r>
              <a:rPr lang="en-US" sz="2000" b="1" dirty="0">
                <a:solidFill>
                  <a:schemeClr val="tx2"/>
                </a:solidFill>
                <a:latin typeface="+mn-lt"/>
              </a:rPr>
              <a:t>Church Characteristics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8123" y="1388498"/>
            <a:ext cx="1225762" cy="98383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7031" y="3200122"/>
            <a:ext cx="1288823" cy="96013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0744" y="2606288"/>
            <a:ext cx="866671" cy="960136"/>
          </a:xfrm>
          <a:prstGeom prst="rect">
            <a:avLst/>
          </a:prstGeom>
        </p:spPr>
      </p:pic>
      <p:sp>
        <p:nvSpPr>
          <p:cNvPr id="15" name="TextBox 14"/>
          <p:cNvSpPr txBox="1"/>
          <p:nvPr/>
        </p:nvSpPr>
        <p:spPr>
          <a:xfrm>
            <a:off x="402136" y="952986"/>
            <a:ext cx="2355132" cy="738664"/>
          </a:xfrm>
          <a:prstGeom prst="rect">
            <a:avLst/>
          </a:prstGeom>
          <a:noFill/>
        </p:spPr>
        <p:txBody>
          <a:bodyPr wrap="none" rtlCol="0">
            <a:spAutoFit/>
          </a:bodyPr>
          <a:lstStyle/>
          <a:p>
            <a:pPr marL="285750" indent="-285750">
              <a:buFont typeface="Arial"/>
              <a:buChar char="•"/>
            </a:pPr>
            <a:r>
              <a:rPr lang="en-US" sz="1400" dirty="0"/>
              <a:t>Spiritually Mature But…</a:t>
            </a:r>
          </a:p>
          <a:p>
            <a:pPr marL="285750" indent="-285750">
              <a:buFont typeface="Arial"/>
              <a:buChar char="•"/>
            </a:pPr>
            <a:r>
              <a:rPr lang="en-US" sz="1400" dirty="0"/>
              <a:t>Spiritually Plateaued</a:t>
            </a:r>
          </a:p>
          <a:p>
            <a:pPr marL="285750" indent="-285750">
              <a:buFont typeface="Arial"/>
              <a:buChar char="•"/>
            </a:pPr>
            <a:r>
              <a:rPr lang="en-US" sz="1400" dirty="0"/>
              <a:t>Signs of Unrest</a:t>
            </a:r>
          </a:p>
        </p:txBody>
      </p:sp>
      <p:sp>
        <p:nvSpPr>
          <p:cNvPr id="19" name="TextBox 18"/>
          <p:cNvSpPr txBox="1"/>
          <p:nvPr/>
        </p:nvSpPr>
        <p:spPr>
          <a:xfrm>
            <a:off x="1304769" y="2511730"/>
            <a:ext cx="2354875" cy="738664"/>
          </a:xfrm>
          <a:prstGeom prst="rect">
            <a:avLst/>
          </a:prstGeom>
          <a:noFill/>
        </p:spPr>
        <p:txBody>
          <a:bodyPr wrap="none" rtlCol="0">
            <a:spAutoFit/>
          </a:bodyPr>
          <a:lstStyle/>
          <a:p>
            <a:pPr marL="285750" indent="-285750">
              <a:buFont typeface="Arial"/>
              <a:buChar char="•"/>
            </a:pPr>
            <a:r>
              <a:rPr lang="en-US" sz="1400" dirty="0"/>
              <a:t>Church-centered Faith</a:t>
            </a:r>
          </a:p>
          <a:p>
            <a:pPr marL="285750" indent="-285750">
              <a:buFont typeface="Arial"/>
              <a:buChar char="•"/>
            </a:pPr>
            <a:r>
              <a:rPr lang="en-US" sz="1400" dirty="0"/>
              <a:t>Contented Leaders</a:t>
            </a:r>
          </a:p>
          <a:p>
            <a:pPr marL="285750" indent="-285750">
              <a:buFont typeface="Arial"/>
              <a:buChar char="•"/>
            </a:pPr>
            <a:r>
              <a:rPr lang="en-US" sz="1400" dirty="0"/>
              <a:t>Little Sets Church Apart</a:t>
            </a:r>
          </a:p>
        </p:txBody>
      </p:sp>
      <p:sp>
        <p:nvSpPr>
          <p:cNvPr id="20" name="TextBox 19"/>
          <p:cNvSpPr txBox="1"/>
          <p:nvPr/>
        </p:nvSpPr>
        <p:spPr>
          <a:xfrm>
            <a:off x="5821448" y="4314393"/>
            <a:ext cx="3021257" cy="738664"/>
          </a:xfrm>
          <a:prstGeom prst="rect">
            <a:avLst/>
          </a:prstGeom>
          <a:noFill/>
        </p:spPr>
        <p:txBody>
          <a:bodyPr wrap="square" rtlCol="0">
            <a:spAutoFit/>
          </a:bodyPr>
          <a:lstStyle/>
          <a:p>
            <a:pPr marL="285750" indent="-285750">
              <a:buFont typeface="Arial"/>
              <a:buChar char="•"/>
            </a:pPr>
            <a:r>
              <a:rPr lang="en-US" sz="1400" dirty="0"/>
              <a:t>Spiritually Undeveloped</a:t>
            </a:r>
          </a:p>
          <a:p>
            <a:pPr marL="285750" indent="-285750">
              <a:buFont typeface="Arial"/>
              <a:buChar char="•"/>
            </a:pPr>
            <a:r>
              <a:rPr lang="en-US" sz="1400" dirty="0"/>
              <a:t>Community Service Enthusiasts</a:t>
            </a:r>
          </a:p>
          <a:p>
            <a:pPr marL="285750" indent="-285750">
              <a:buFont typeface="Arial"/>
              <a:buChar char="•"/>
            </a:pPr>
            <a:r>
              <a:rPr lang="en-US" sz="1400" dirty="0"/>
              <a:t>Happy Congregants</a:t>
            </a:r>
          </a:p>
        </p:txBody>
      </p:sp>
      <p:sp>
        <p:nvSpPr>
          <p:cNvPr id="21" name="TextBox 20"/>
          <p:cNvSpPr txBox="1"/>
          <p:nvPr/>
        </p:nvSpPr>
        <p:spPr>
          <a:xfrm>
            <a:off x="2606436" y="1454594"/>
            <a:ext cx="564543" cy="307777"/>
          </a:xfrm>
          <a:prstGeom prst="rect">
            <a:avLst/>
          </a:prstGeom>
          <a:solidFill>
            <a:srgbClr val="FFFF00"/>
          </a:solidFill>
        </p:spPr>
        <p:txBody>
          <a:bodyPr wrap="square" rtlCol="0">
            <a:spAutoFit/>
          </a:bodyPr>
          <a:lstStyle/>
          <a:p>
            <a:r>
              <a:rPr lang="en-US" sz="1400" b="1" dirty="0" smtClean="0"/>
              <a:t>17%</a:t>
            </a:r>
            <a:endParaRPr lang="en-US" sz="1400" b="1" dirty="0"/>
          </a:p>
        </p:txBody>
      </p:sp>
      <p:sp>
        <p:nvSpPr>
          <p:cNvPr id="22" name="TextBox 21"/>
          <p:cNvSpPr txBox="1"/>
          <p:nvPr/>
        </p:nvSpPr>
        <p:spPr>
          <a:xfrm>
            <a:off x="2945460" y="3245803"/>
            <a:ext cx="574736" cy="307777"/>
          </a:xfrm>
          <a:prstGeom prst="rect">
            <a:avLst/>
          </a:prstGeom>
          <a:solidFill>
            <a:srgbClr val="FFFF00"/>
          </a:solidFill>
        </p:spPr>
        <p:txBody>
          <a:bodyPr wrap="square" rtlCol="0">
            <a:spAutoFit/>
          </a:bodyPr>
          <a:lstStyle/>
          <a:p>
            <a:r>
              <a:rPr lang="en-US" sz="1400" b="1" dirty="0">
                <a:solidFill>
                  <a:srgbClr val="000000"/>
                </a:solidFill>
              </a:rPr>
              <a:t>13%</a:t>
            </a:r>
          </a:p>
        </p:txBody>
      </p:sp>
      <p:sp>
        <p:nvSpPr>
          <p:cNvPr id="23" name="TextBox 22"/>
          <p:cNvSpPr txBox="1"/>
          <p:nvPr/>
        </p:nvSpPr>
        <p:spPr>
          <a:xfrm>
            <a:off x="7329349" y="3170578"/>
            <a:ext cx="564543" cy="307777"/>
          </a:xfrm>
          <a:prstGeom prst="rect">
            <a:avLst/>
          </a:prstGeom>
          <a:solidFill>
            <a:srgbClr val="FFFF00"/>
          </a:solidFill>
        </p:spPr>
        <p:txBody>
          <a:bodyPr wrap="square" rtlCol="0">
            <a:spAutoFit/>
          </a:bodyPr>
          <a:lstStyle/>
          <a:p>
            <a:r>
              <a:rPr lang="en-US" sz="1400" b="1" dirty="0">
                <a:solidFill>
                  <a:srgbClr val="000000"/>
                </a:solidFill>
              </a:rPr>
              <a:t>9</a:t>
            </a:r>
            <a:r>
              <a:rPr lang="en-US" sz="1400" b="1" dirty="0" smtClean="0">
                <a:solidFill>
                  <a:srgbClr val="000000"/>
                </a:solidFill>
              </a:rPr>
              <a:t>%</a:t>
            </a:r>
            <a:endParaRPr lang="en-US" sz="1400" b="1" dirty="0">
              <a:solidFill>
                <a:srgbClr val="000000"/>
              </a:solidFill>
            </a:endParaRPr>
          </a:p>
        </p:txBody>
      </p:sp>
    </p:spTree>
    <p:extLst>
      <p:ext uri="{BB962C8B-B14F-4D97-AF65-F5344CB8AC3E}">
        <p14:creationId xmlns:p14="http://schemas.microsoft.com/office/powerpoint/2010/main" val="66395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urch-Model-(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3"/>
          <p:cNvSpPr>
            <a:spLocks noGrp="1"/>
          </p:cNvSpPr>
          <p:nvPr>
            <p:ph type="title"/>
          </p:nvPr>
        </p:nvSpPr>
        <p:spPr>
          <a:xfrm>
            <a:off x="457200" y="304803"/>
            <a:ext cx="8229600" cy="711201"/>
          </a:xfrm>
        </p:spPr>
        <p:txBody>
          <a:bodyPr>
            <a:normAutofit fontScale="90000"/>
          </a:bodyPr>
          <a:lstStyle/>
          <a:p>
            <a:pPr algn="ctr"/>
            <a:r>
              <a:rPr lang="en-US" b="0" cap="none" dirty="0">
                <a:solidFill>
                  <a:srgbClr val="FFFFFF"/>
                </a:solidFill>
                <a:latin typeface="Arial Narrow"/>
                <a:cs typeface="Arial Narrow"/>
              </a:rPr>
              <a:t>The Church Activity Model for Spiritual Growth</a:t>
            </a:r>
          </a:p>
        </p:txBody>
      </p:sp>
      <p:sp>
        <p:nvSpPr>
          <p:cNvPr id="3" name="Slide Number Placeholder 2"/>
          <p:cNvSpPr>
            <a:spLocks noGrp="1"/>
          </p:cNvSpPr>
          <p:nvPr>
            <p:ph type="sldNum" sz="quarter" idx="12"/>
          </p:nvPr>
        </p:nvSpPr>
        <p:spPr/>
        <p:txBody>
          <a:bodyPr/>
          <a:lstStyle/>
          <a:p>
            <a:pPr>
              <a:defRPr/>
            </a:pPr>
            <a:fld id="{296B3E16-A059-3145-9DC0-899147ABA7AB}" type="slidenum">
              <a:rPr lang="en-US" smtClean="0"/>
              <a:pPr>
                <a:defRPr/>
              </a:pPr>
              <a:t>1</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31"/>
            <a:ext cx="9144000" cy="1304236"/>
          </a:xfrm>
          <a:prstGeom prst="rect">
            <a:avLst/>
          </a:prstGeom>
        </p:spPr>
      </p:pic>
      <p:sp>
        <p:nvSpPr>
          <p:cNvPr id="10" name="TextBox 9"/>
          <p:cNvSpPr txBox="1"/>
          <p:nvPr/>
        </p:nvSpPr>
        <p:spPr>
          <a:xfrm>
            <a:off x="118137" y="59076"/>
            <a:ext cx="6394298" cy="584776"/>
          </a:xfrm>
          <a:prstGeom prst="rect">
            <a:avLst/>
          </a:prstGeom>
          <a:noFill/>
        </p:spPr>
        <p:txBody>
          <a:bodyPr wrap="none" rtlCol="0">
            <a:spAutoFit/>
          </a:bodyPr>
          <a:lstStyle/>
          <a:p>
            <a:r>
              <a:rPr lang="en-US" sz="3200" dirty="0" smtClean="0">
                <a:solidFill>
                  <a:srgbClr val="FFFFFF"/>
                </a:solidFill>
                <a:latin typeface="+mj-lt"/>
              </a:rPr>
              <a:t>Church Activity Model for Spiritual Growth</a:t>
            </a:r>
            <a:endParaRPr lang="en-US" sz="3200" dirty="0">
              <a:solidFill>
                <a:srgbClr val="FFFFFF"/>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5690" y="795984"/>
            <a:ext cx="829077" cy="1065956"/>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31"/>
            <a:ext cx="9144000" cy="928468"/>
          </a:xfrm>
          <a:prstGeom prst="rect">
            <a:avLst/>
          </a:prstGeom>
        </p:spPr>
      </p:pic>
      <p:sp>
        <p:nvSpPr>
          <p:cNvPr id="3" name="Slide Number Placeholder 2"/>
          <p:cNvSpPr>
            <a:spLocks noGrp="1"/>
          </p:cNvSpPr>
          <p:nvPr>
            <p:ph type="sldNum" sz="quarter" idx="12"/>
          </p:nvPr>
        </p:nvSpPr>
        <p:spPr/>
        <p:txBody>
          <a:bodyPr/>
          <a:lstStyle/>
          <a:p>
            <a:pPr>
              <a:defRPr/>
            </a:pPr>
            <a:fld id="{9AA7ACBD-17FC-CF47-B6F9-2017D383DD6D}" type="slidenum">
              <a:rPr lang="en-US" smtClean="0"/>
              <a:pPr>
                <a:defRPr/>
              </a:pPr>
              <a:t>19</a:t>
            </a:fld>
            <a:endParaRPr lang="en-US"/>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17486" b="1636"/>
          <a:stretch/>
        </p:blipFill>
        <p:spPr>
          <a:xfrm>
            <a:off x="0" y="1757238"/>
            <a:ext cx="9144000" cy="4158532"/>
          </a:xfrm>
          <a:prstGeom prst="rect">
            <a:avLst/>
          </a:prstGeom>
        </p:spPr>
      </p:pic>
      <p:cxnSp>
        <p:nvCxnSpPr>
          <p:cNvPr id="11" name="Straight Connector 10"/>
          <p:cNvCxnSpPr/>
          <p:nvPr/>
        </p:nvCxnSpPr>
        <p:spPr>
          <a:xfrm>
            <a:off x="71562" y="3609892"/>
            <a:ext cx="89690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571225" y="1550504"/>
            <a:ext cx="16678" cy="4449366"/>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4" name="Title 28"/>
          <p:cNvSpPr txBox="1">
            <a:spLocks/>
          </p:cNvSpPr>
          <p:nvPr/>
        </p:nvSpPr>
        <p:spPr>
          <a:xfrm>
            <a:off x="0" y="65797"/>
            <a:ext cx="6985147" cy="571861"/>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800" dirty="0">
                <a:solidFill>
                  <a:schemeClr val="bg1"/>
                </a:solidFill>
              </a:rPr>
              <a:t>Three Types of Thriving Churches</a:t>
            </a:r>
          </a:p>
        </p:txBody>
      </p:sp>
      <p:sp>
        <p:nvSpPr>
          <p:cNvPr id="16" name="TextBox 15"/>
          <p:cNvSpPr txBox="1"/>
          <p:nvPr/>
        </p:nvSpPr>
        <p:spPr>
          <a:xfrm>
            <a:off x="3311718" y="735771"/>
            <a:ext cx="2552369" cy="707886"/>
          </a:xfrm>
          <a:prstGeom prst="rect">
            <a:avLst/>
          </a:prstGeom>
          <a:noFill/>
        </p:spPr>
        <p:txBody>
          <a:bodyPr wrap="square" rtlCol="0">
            <a:spAutoFit/>
          </a:bodyPr>
          <a:lstStyle/>
          <a:p>
            <a:pPr algn="ctr"/>
            <a:r>
              <a:rPr lang="en-US" sz="2000" b="1" dirty="0">
                <a:solidFill>
                  <a:srgbClr val="CC0000"/>
                </a:solidFill>
                <a:latin typeface="+mn-lt"/>
              </a:rPr>
              <a:t>Congregant Characteristics</a:t>
            </a:r>
          </a:p>
        </p:txBody>
      </p:sp>
      <p:sp>
        <p:nvSpPr>
          <p:cNvPr id="17" name="TextBox 16"/>
          <p:cNvSpPr txBox="1"/>
          <p:nvPr/>
        </p:nvSpPr>
        <p:spPr>
          <a:xfrm>
            <a:off x="-145775" y="3609892"/>
            <a:ext cx="2157455" cy="707886"/>
          </a:xfrm>
          <a:prstGeom prst="rect">
            <a:avLst/>
          </a:prstGeom>
          <a:noFill/>
        </p:spPr>
        <p:txBody>
          <a:bodyPr wrap="square" rtlCol="0">
            <a:spAutoFit/>
          </a:bodyPr>
          <a:lstStyle/>
          <a:p>
            <a:pPr algn="ctr"/>
            <a:r>
              <a:rPr lang="en-US" sz="2000" b="1" dirty="0">
                <a:solidFill>
                  <a:schemeClr val="tx2">
                    <a:lumMod val="50000"/>
                  </a:schemeClr>
                </a:solidFill>
                <a:latin typeface="+mn-lt"/>
              </a:rPr>
              <a:t>Church Characteristics</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4533" y="1913477"/>
            <a:ext cx="1035611" cy="95662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0061" y="1367686"/>
            <a:ext cx="1636719" cy="974675"/>
          </a:xfrm>
          <a:prstGeom prst="rect">
            <a:avLst/>
          </a:prstGeom>
        </p:spPr>
      </p:pic>
      <p:sp>
        <p:nvSpPr>
          <p:cNvPr id="22" name="TextBox 21"/>
          <p:cNvSpPr txBox="1"/>
          <p:nvPr/>
        </p:nvSpPr>
        <p:spPr>
          <a:xfrm>
            <a:off x="5553787" y="2874179"/>
            <a:ext cx="3209480" cy="646331"/>
          </a:xfrm>
          <a:prstGeom prst="rect">
            <a:avLst/>
          </a:prstGeom>
          <a:noFill/>
        </p:spPr>
        <p:txBody>
          <a:bodyPr wrap="square" rtlCol="0">
            <a:spAutoFit/>
          </a:bodyPr>
          <a:lstStyle/>
          <a:p>
            <a:pPr marL="285750" indent="-285750">
              <a:buFont typeface="Arial"/>
              <a:buChar char="•"/>
            </a:pPr>
            <a:r>
              <a:rPr lang="en-US" sz="1200" dirty="0"/>
              <a:t>“Buzz” of Spiritual Enthusiasm</a:t>
            </a:r>
          </a:p>
          <a:p>
            <a:pPr marL="285750" indent="-285750">
              <a:buFont typeface="Arial"/>
              <a:buChar char="•"/>
            </a:pPr>
            <a:r>
              <a:rPr lang="en-US" sz="1200" dirty="0"/>
              <a:t>Faith Somewhat Church-centered</a:t>
            </a:r>
          </a:p>
          <a:p>
            <a:pPr marL="285750" indent="-285750">
              <a:buFont typeface="Arial"/>
              <a:buChar char="•"/>
            </a:pPr>
            <a:r>
              <a:rPr lang="en-US" sz="1200" dirty="0"/>
              <a:t>Very Happy Congregants</a:t>
            </a:r>
          </a:p>
        </p:txBody>
      </p:sp>
      <p:sp>
        <p:nvSpPr>
          <p:cNvPr id="23" name="TextBox 22"/>
          <p:cNvSpPr txBox="1"/>
          <p:nvPr/>
        </p:nvSpPr>
        <p:spPr>
          <a:xfrm>
            <a:off x="3147009" y="2294803"/>
            <a:ext cx="3285749" cy="646331"/>
          </a:xfrm>
          <a:prstGeom prst="rect">
            <a:avLst/>
          </a:prstGeom>
          <a:solidFill>
            <a:schemeClr val="bg1"/>
          </a:solidFill>
        </p:spPr>
        <p:txBody>
          <a:bodyPr wrap="square" rtlCol="0">
            <a:spAutoFit/>
          </a:bodyPr>
          <a:lstStyle/>
          <a:p>
            <a:pPr marL="285750" indent="-285750">
              <a:buFont typeface="Arial"/>
              <a:buChar char="•"/>
            </a:pPr>
            <a:r>
              <a:rPr lang="en-US" sz="1200" dirty="0"/>
              <a:t>Spiritually Mature</a:t>
            </a:r>
          </a:p>
          <a:p>
            <a:pPr marL="285750" indent="-285750">
              <a:buFont typeface="Arial"/>
              <a:buChar char="•"/>
            </a:pPr>
            <a:r>
              <a:rPr lang="en-US" sz="1200" dirty="0"/>
              <a:t>Congregants Disenchanted With Church</a:t>
            </a:r>
          </a:p>
          <a:p>
            <a:pPr marL="285750" indent="-285750">
              <a:buFont typeface="Arial"/>
              <a:buChar char="•"/>
            </a:pPr>
            <a:r>
              <a:rPr lang="en-US" sz="1200" dirty="0"/>
              <a:t>Attendance Stable or Declining</a:t>
            </a:r>
          </a:p>
        </p:txBody>
      </p:sp>
      <p:sp>
        <p:nvSpPr>
          <p:cNvPr id="21" name="TextBox 20"/>
          <p:cNvSpPr txBox="1"/>
          <p:nvPr/>
        </p:nvSpPr>
        <p:spPr>
          <a:xfrm>
            <a:off x="5667931" y="686296"/>
            <a:ext cx="2595697" cy="830997"/>
          </a:xfrm>
          <a:prstGeom prst="rect">
            <a:avLst/>
          </a:prstGeom>
          <a:noFill/>
        </p:spPr>
        <p:txBody>
          <a:bodyPr wrap="square" rtlCol="0">
            <a:spAutoFit/>
          </a:bodyPr>
          <a:lstStyle/>
          <a:p>
            <a:pPr marL="285750" indent="-285750">
              <a:buFont typeface="Arial"/>
              <a:buChar char="•"/>
            </a:pPr>
            <a:r>
              <a:rPr lang="en-US" sz="1200" dirty="0"/>
              <a:t>Growing Attendance and Spirituality</a:t>
            </a:r>
          </a:p>
          <a:p>
            <a:pPr marL="285750" indent="-285750">
              <a:buFont typeface="Arial"/>
              <a:buChar char="•"/>
            </a:pPr>
            <a:r>
              <a:rPr lang="en-US" sz="1200" dirty="0"/>
              <a:t>Sky-high Congregant Approval</a:t>
            </a:r>
          </a:p>
          <a:p>
            <a:pPr marL="285750" indent="-285750">
              <a:buFont typeface="Arial"/>
              <a:buChar char="•"/>
            </a:pPr>
            <a:r>
              <a:rPr lang="en-US" sz="1200" dirty="0"/>
              <a:t>Challenge Marks the Culture</a:t>
            </a:r>
          </a:p>
        </p:txBody>
      </p:sp>
      <p:sp>
        <p:nvSpPr>
          <p:cNvPr id="24" name="TextBox 23"/>
          <p:cNvSpPr txBox="1"/>
          <p:nvPr/>
        </p:nvSpPr>
        <p:spPr>
          <a:xfrm>
            <a:off x="4703633" y="1600906"/>
            <a:ext cx="564543" cy="307777"/>
          </a:xfrm>
          <a:prstGeom prst="rect">
            <a:avLst/>
          </a:prstGeom>
          <a:solidFill>
            <a:srgbClr val="88D84D"/>
          </a:solidFill>
        </p:spPr>
        <p:txBody>
          <a:bodyPr wrap="square" rtlCol="0">
            <a:spAutoFit/>
          </a:bodyPr>
          <a:lstStyle/>
          <a:p>
            <a:r>
              <a:rPr lang="en-US" sz="1400" b="1" dirty="0"/>
              <a:t>10%</a:t>
            </a:r>
          </a:p>
        </p:txBody>
      </p:sp>
      <p:sp>
        <p:nvSpPr>
          <p:cNvPr id="25" name="TextBox 24"/>
          <p:cNvSpPr txBox="1"/>
          <p:nvPr/>
        </p:nvSpPr>
        <p:spPr>
          <a:xfrm>
            <a:off x="7247591" y="2228164"/>
            <a:ext cx="564543" cy="307777"/>
          </a:xfrm>
          <a:prstGeom prst="rect">
            <a:avLst/>
          </a:prstGeom>
          <a:solidFill>
            <a:srgbClr val="88D84D"/>
          </a:solidFill>
        </p:spPr>
        <p:txBody>
          <a:bodyPr wrap="square" rtlCol="0">
            <a:spAutoFit/>
          </a:bodyPr>
          <a:lstStyle/>
          <a:p>
            <a:r>
              <a:rPr lang="en-US" sz="1400" b="1" dirty="0"/>
              <a:t>12%</a:t>
            </a:r>
          </a:p>
        </p:txBody>
      </p:sp>
      <p:sp>
        <p:nvSpPr>
          <p:cNvPr id="26" name="TextBox 25"/>
          <p:cNvSpPr txBox="1"/>
          <p:nvPr/>
        </p:nvSpPr>
        <p:spPr>
          <a:xfrm>
            <a:off x="8327377" y="539194"/>
            <a:ext cx="497547" cy="307777"/>
          </a:xfrm>
          <a:prstGeom prst="rect">
            <a:avLst/>
          </a:prstGeom>
          <a:solidFill>
            <a:srgbClr val="88D84D"/>
          </a:solidFill>
        </p:spPr>
        <p:txBody>
          <a:bodyPr wrap="square" rtlCol="0">
            <a:spAutoFit/>
          </a:bodyPr>
          <a:lstStyle/>
          <a:p>
            <a:r>
              <a:rPr lang="en-US" sz="1400" b="1" dirty="0"/>
              <a:t>8%</a:t>
            </a:r>
          </a:p>
        </p:txBody>
      </p:sp>
    </p:spTree>
    <p:extLst>
      <p:ext uri="{BB962C8B-B14F-4D97-AF65-F5344CB8AC3E}">
        <p14:creationId xmlns:p14="http://schemas.microsoft.com/office/powerpoint/2010/main" val="73144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p:bldP spid="25"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1"/>
            <a:ext cx="9144000" cy="928468"/>
          </a:xfrm>
          <a:prstGeom prst="rect">
            <a:avLst/>
          </a:prstGeom>
        </p:spPr>
      </p:pic>
      <p:sp>
        <p:nvSpPr>
          <p:cNvPr id="16" name="Title 1"/>
          <p:cNvSpPr>
            <a:spLocks noGrp="1"/>
          </p:cNvSpPr>
          <p:nvPr>
            <p:ph type="title"/>
          </p:nvPr>
        </p:nvSpPr>
        <p:spPr>
          <a:xfrm>
            <a:off x="77440" y="-4630"/>
            <a:ext cx="7269692" cy="696394"/>
          </a:xfrm>
        </p:spPr>
        <p:txBody>
          <a:bodyPr>
            <a:normAutofit/>
          </a:bodyPr>
          <a:lstStyle/>
          <a:p>
            <a:pPr algn="l"/>
            <a:r>
              <a:rPr lang="en-US" sz="2800" dirty="0">
                <a:solidFill>
                  <a:schemeClr val="bg1"/>
                </a:solidFill>
              </a:rPr>
              <a:t>Eight Church Archetypes</a:t>
            </a:r>
          </a:p>
        </p:txBody>
      </p:sp>
      <p:cxnSp>
        <p:nvCxnSpPr>
          <p:cNvPr id="7" name="Straight Connector 6"/>
          <p:cNvCxnSpPr/>
          <p:nvPr/>
        </p:nvCxnSpPr>
        <p:spPr>
          <a:xfrm>
            <a:off x="71562" y="3609892"/>
            <a:ext cx="89690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72000" y="1278138"/>
            <a:ext cx="15903" cy="4886687"/>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061" y="1367686"/>
            <a:ext cx="1636719" cy="974675"/>
          </a:xfrm>
          <a:prstGeom prst="rect">
            <a:avLst/>
          </a:prstGeom>
        </p:spPr>
      </p:pic>
      <p:sp>
        <p:nvSpPr>
          <p:cNvPr id="20" name="TextBox 19"/>
          <p:cNvSpPr txBox="1"/>
          <p:nvPr/>
        </p:nvSpPr>
        <p:spPr>
          <a:xfrm>
            <a:off x="4703633" y="1600906"/>
            <a:ext cx="564543" cy="307777"/>
          </a:xfrm>
          <a:prstGeom prst="rect">
            <a:avLst/>
          </a:prstGeom>
          <a:solidFill>
            <a:srgbClr val="88D84D"/>
          </a:solidFill>
        </p:spPr>
        <p:txBody>
          <a:bodyPr wrap="square" rtlCol="0">
            <a:spAutoFit/>
          </a:bodyPr>
          <a:lstStyle/>
          <a:p>
            <a:r>
              <a:rPr lang="en-US" sz="1400" b="1" dirty="0"/>
              <a:t>10%</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4533" y="1913477"/>
            <a:ext cx="1035611" cy="956623"/>
          </a:xfrm>
          <a:prstGeom prst="rect">
            <a:avLst/>
          </a:prstGeom>
        </p:spPr>
      </p:pic>
      <p:sp>
        <p:nvSpPr>
          <p:cNvPr id="22" name="TextBox 21"/>
          <p:cNvSpPr txBox="1"/>
          <p:nvPr/>
        </p:nvSpPr>
        <p:spPr>
          <a:xfrm>
            <a:off x="7247591" y="2228164"/>
            <a:ext cx="564543" cy="307777"/>
          </a:xfrm>
          <a:prstGeom prst="rect">
            <a:avLst/>
          </a:prstGeom>
          <a:solidFill>
            <a:srgbClr val="88D84D"/>
          </a:solidFill>
        </p:spPr>
        <p:txBody>
          <a:bodyPr wrap="square" rtlCol="0">
            <a:spAutoFit/>
          </a:bodyPr>
          <a:lstStyle/>
          <a:p>
            <a:r>
              <a:rPr lang="en-US" sz="1400" b="1" dirty="0"/>
              <a:t>12%</a:t>
            </a: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5690" y="795984"/>
            <a:ext cx="829077" cy="1065956"/>
          </a:xfrm>
          <a:prstGeom prst="rect">
            <a:avLst/>
          </a:prstGeom>
        </p:spPr>
      </p:pic>
      <p:sp>
        <p:nvSpPr>
          <p:cNvPr id="24" name="TextBox 23"/>
          <p:cNvSpPr txBox="1"/>
          <p:nvPr/>
        </p:nvSpPr>
        <p:spPr>
          <a:xfrm>
            <a:off x="7816063" y="638164"/>
            <a:ext cx="497547" cy="307777"/>
          </a:xfrm>
          <a:prstGeom prst="rect">
            <a:avLst/>
          </a:prstGeom>
          <a:solidFill>
            <a:srgbClr val="88D84D"/>
          </a:solidFill>
        </p:spPr>
        <p:txBody>
          <a:bodyPr wrap="square" rtlCol="0">
            <a:spAutoFit/>
          </a:bodyPr>
          <a:lstStyle/>
          <a:p>
            <a:r>
              <a:rPr lang="en-US" sz="1400" b="1" dirty="0"/>
              <a:t>8%</a:t>
            </a:r>
          </a:p>
        </p:txBody>
      </p:sp>
      <p:sp>
        <p:nvSpPr>
          <p:cNvPr id="25" name="TextBox 24"/>
          <p:cNvSpPr txBox="1"/>
          <p:nvPr/>
        </p:nvSpPr>
        <p:spPr>
          <a:xfrm>
            <a:off x="3565719" y="742731"/>
            <a:ext cx="2121060" cy="707886"/>
          </a:xfrm>
          <a:prstGeom prst="rect">
            <a:avLst/>
          </a:prstGeom>
          <a:solidFill>
            <a:schemeClr val="bg1"/>
          </a:solidFill>
        </p:spPr>
        <p:txBody>
          <a:bodyPr wrap="square" rtlCol="0">
            <a:spAutoFit/>
          </a:bodyPr>
          <a:lstStyle/>
          <a:p>
            <a:pPr algn="ctr"/>
            <a:r>
              <a:rPr lang="en-US" sz="2000" b="1" dirty="0">
                <a:solidFill>
                  <a:srgbClr val="CC0000"/>
                </a:solidFill>
                <a:latin typeface="+mn-lt"/>
              </a:rPr>
              <a:t>Congregant Characteristics</a:t>
            </a:r>
          </a:p>
        </p:txBody>
      </p:sp>
      <p:sp>
        <p:nvSpPr>
          <p:cNvPr id="26" name="TextBox 25"/>
          <p:cNvSpPr txBox="1"/>
          <p:nvPr/>
        </p:nvSpPr>
        <p:spPr>
          <a:xfrm>
            <a:off x="-145775" y="3609892"/>
            <a:ext cx="2157455" cy="707886"/>
          </a:xfrm>
          <a:prstGeom prst="rect">
            <a:avLst/>
          </a:prstGeom>
          <a:noFill/>
        </p:spPr>
        <p:txBody>
          <a:bodyPr wrap="square" rtlCol="0">
            <a:spAutoFit/>
          </a:bodyPr>
          <a:lstStyle/>
          <a:p>
            <a:pPr algn="ctr"/>
            <a:r>
              <a:rPr lang="en-US" sz="2000" b="1" dirty="0">
                <a:solidFill>
                  <a:schemeClr val="tx2">
                    <a:lumMod val="50000"/>
                  </a:schemeClr>
                </a:solidFill>
                <a:latin typeface="+mn-lt"/>
              </a:rPr>
              <a:t>Church Characteristics</a:t>
            </a:r>
          </a:p>
        </p:txBody>
      </p:sp>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8123" y="1342029"/>
            <a:ext cx="1225762" cy="983835"/>
          </a:xfrm>
          <a:prstGeom prst="rect">
            <a:avLst/>
          </a:prstGeom>
        </p:spPr>
      </p:pic>
      <p:sp>
        <p:nvSpPr>
          <p:cNvPr id="28" name="TextBox 27"/>
          <p:cNvSpPr txBox="1"/>
          <p:nvPr/>
        </p:nvSpPr>
        <p:spPr>
          <a:xfrm>
            <a:off x="2606436" y="1454594"/>
            <a:ext cx="564543" cy="307777"/>
          </a:xfrm>
          <a:prstGeom prst="rect">
            <a:avLst/>
          </a:prstGeom>
          <a:solidFill>
            <a:srgbClr val="FFFF00"/>
          </a:solidFill>
        </p:spPr>
        <p:txBody>
          <a:bodyPr wrap="square" rtlCol="0">
            <a:spAutoFit/>
          </a:bodyPr>
          <a:lstStyle/>
          <a:p>
            <a:r>
              <a:rPr lang="en-US" sz="1400" b="1" dirty="0" smtClean="0"/>
              <a:t>17%</a:t>
            </a:r>
            <a:endParaRPr lang="en-US" sz="1400" b="1" dirty="0"/>
          </a:p>
        </p:txBody>
      </p:sp>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0744" y="2606288"/>
            <a:ext cx="866671" cy="960136"/>
          </a:xfrm>
          <a:prstGeom prst="rect">
            <a:avLst/>
          </a:prstGeom>
        </p:spPr>
      </p:pic>
      <p:sp>
        <p:nvSpPr>
          <p:cNvPr id="30" name="TextBox 29"/>
          <p:cNvSpPr txBox="1"/>
          <p:nvPr/>
        </p:nvSpPr>
        <p:spPr>
          <a:xfrm>
            <a:off x="2945460" y="3245803"/>
            <a:ext cx="574736" cy="307777"/>
          </a:xfrm>
          <a:prstGeom prst="rect">
            <a:avLst/>
          </a:prstGeom>
          <a:solidFill>
            <a:srgbClr val="FFFF00"/>
          </a:solidFill>
        </p:spPr>
        <p:txBody>
          <a:bodyPr wrap="square" rtlCol="0">
            <a:spAutoFit/>
          </a:bodyPr>
          <a:lstStyle/>
          <a:p>
            <a:r>
              <a:rPr lang="en-US" sz="1400" b="1" dirty="0">
                <a:solidFill>
                  <a:srgbClr val="000000"/>
                </a:solidFill>
              </a:rPr>
              <a:t>13%</a:t>
            </a:r>
          </a:p>
        </p:txBody>
      </p:sp>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47031" y="3200122"/>
            <a:ext cx="1288823" cy="960130"/>
          </a:xfrm>
          <a:prstGeom prst="rect">
            <a:avLst/>
          </a:prstGeom>
        </p:spPr>
      </p:pic>
      <p:sp>
        <p:nvSpPr>
          <p:cNvPr id="32" name="TextBox 31"/>
          <p:cNvSpPr txBox="1"/>
          <p:nvPr/>
        </p:nvSpPr>
        <p:spPr>
          <a:xfrm>
            <a:off x="7329349" y="3170578"/>
            <a:ext cx="564543" cy="307777"/>
          </a:xfrm>
          <a:prstGeom prst="rect">
            <a:avLst/>
          </a:prstGeom>
          <a:solidFill>
            <a:srgbClr val="FFFF00"/>
          </a:solidFill>
        </p:spPr>
        <p:txBody>
          <a:bodyPr wrap="square" rtlCol="0">
            <a:spAutoFit/>
          </a:bodyPr>
          <a:lstStyle/>
          <a:p>
            <a:r>
              <a:rPr lang="en-US" sz="1400" b="1" dirty="0">
                <a:solidFill>
                  <a:srgbClr val="000000"/>
                </a:solidFill>
              </a:rPr>
              <a:t>9</a:t>
            </a:r>
            <a:r>
              <a:rPr lang="en-US" sz="1400" b="1" dirty="0" smtClean="0">
                <a:solidFill>
                  <a:srgbClr val="000000"/>
                </a:solidFill>
              </a:rPr>
              <a:t>%</a:t>
            </a:r>
            <a:endParaRPr lang="en-US" sz="1400" b="1" dirty="0">
              <a:solidFill>
                <a:srgbClr val="000000"/>
              </a:solidFill>
            </a:endParaRPr>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552" y="4577266"/>
            <a:ext cx="1009908" cy="1232273"/>
          </a:xfrm>
          <a:prstGeom prst="rect">
            <a:avLst/>
          </a:prstGeom>
        </p:spPr>
      </p:pic>
      <p:sp>
        <p:nvSpPr>
          <p:cNvPr id="34" name="TextBox 33"/>
          <p:cNvSpPr txBox="1"/>
          <p:nvPr/>
        </p:nvSpPr>
        <p:spPr>
          <a:xfrm>
            <a:off x="257420" y="4854043"/>
            <a:ext cx="564543" cy="307777"/>
          </a:xfrm>
          <a:prstGeom prst="rect">
            <a:avLst/>
          </a:prstGeom>
          <a:solidFill>
            <a:srgbClr val="CC0000"/>
          </a:solidFill>
        </p:spPr>
        <p:txBody>
          <a:bodyPr wrap="square" rtlCol="0">
            <a:spAutoFit/>
          </a:bodyPr>
          <a:lstStyle/>
          <a:p>
            <a:r>
              <a:rPr lang="en-US" sz="1400" dirty="0">
                <a:solidFill>
                  <a:schemeClr val="bg1"/>
                </a:solidFill>
              </a:rPr>
              <a:t>14%</a:t>
            </a:r>
          </a:p>
        </p:txBody>
      </p:sp>
      <p:pic>
        <p:nvPicPr>
          <p:cNvPr id="35" name="Pictur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27286" y="4709973"/>
            <a:ext cx="1308575" cy="1099566"/>
          </a:xfrm>
          <a:prstGeom prst="rect">
            <a:avLst/>
          </a:prstGeom>
        </p:spPr>
      </p:pic>
      <p:sp>
        <p:nvSpPr>
          <p:cNvPr id="36" name="TextBox 35"/>
          <p:cNvSpPr txBox="1"/>
          <p:nvPr/>
        </p:nvSpPr>
        <p:spPr>
          <a:xfrm>
            <a:off x="4697514" y="4920261"/>
            <a:ext cx="564543" cy="307777"/>
          </a:xfrm>
          <a:prstGeom prst="rect">
            <a:avLst/>
          </a:prstGeom>
          <a:solidFill>
            <a:srgbClr val="CC0000"/>
          </a:solidFill>
        </p:spPr>
        <p:txBody>
          <a:bodyPr wrap="square" rtlCol="0">
            <a:spAutoFit/>
          </a:bodyPr>
          <a:lstStyle/>
          <a:p>
            <a:r>
              <a:rPr lang="en-US" sz="1400" dirty="0">
                <a:solidFill>
                  <a:srgbClr val="FFFFFF"/>
                </a:solidFill>
              </a:rPr>
              <a:t>17%</a:t>
            </a:r>
          </a:p>
        </p:txBody>
      </p:sp>
    </p:spTree>
    <p:extLst>
      <p:ext uri="{BB962C8B-B14F-4D97-AF65-F5344CB8AC3E}">
        <p14:creationId xmlns:p14="http://schemas.microsoft.com/office/powerpoint/2010/main" val="1191702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3"/>
          <p:cNvGraphicFramePr>
            <a:graphicFrameLocks noChangeAspect="1"/>
          </p:cNvGraphicFramePr>
          <p:nvPr>
            <p:extLst/>
          </p:nvPr>
        </p:nvGraphicFramePr>
        <p:xfrm>
          <a:off x="225425" y="1052513"/>
          <a:ext cx="8605838" cy="5500687"/>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448"/>
            <a:ext cx="9144000" cy="928468"/>
          </a:xfrm>
          <a:prstGeom prst="rect">
            <a:avLst/>
          </a:prstGeom>
        </p:spPr>
      </p:pic>
      <p:sp>
        <p:nvSpPr>
          <p:cNvPr id="7" name="Title 1"/>
          <p:cNvSpPr>
            <a:spLocks noGrp="1"/>
          </p:cNvSpPr>
          <p:nvPr>
            <p:ph type="title"/>
          </p:nvPr>
        </p:nvSpPr>
        <p:spPr>
          <a:xfrm>
            <a:off x="77440" y="-82080"/>
            <a:ext cx="7269692" cy="696394"/>
          </a:xfrm>
        </p:spPr>
        <p:txBody>
          <a:bodyPr>
            <a:normAutofit/>
          </a:bodyPr>
          <a:lstStyle/>
          <a:p>
            <a:pPr algn="l"/>
            <a:r>
              <a:rPr lang="en-US" sz="2800" dirty="0" smtClean="0">
                <a:solidFill>
                  <a:schemeClr val="bg1"/>
                </a:solidFill>
              </a:rPr>
              <a:t> Every church </a:t>
            </a:r>
            <a:r>
              <a:rPr lang="en-US" sz="2800" dirty="0">
                <a:solidFill>
                  <a:schemeClr val="bg1"/>
                </a:solidFill>
              </a:rPr>
              <a:t>f</a:t>
            </a:r>
            <a:r>
              <a:rPr lang="en-US" sz="2800" dirty="0" smtClean="0">
                <a:solidFill>
                  <a:schemeClr val="bg1"/>
                </a:solidFill>
              </a:rPr>
              <a:t>alls into one of the archetypes.</a:t>
            </a:r>
            <a:endParaRPr lang="en-US" sz="2800" dirty="0">
              <a:solidFill>
                <a:schemeClr val="bg1"/>
              </a:solidFill>
            </a:endParaRPr>
          </a:p>
        </p:txBody>
      </p:sp>
    </p:spTree>
    <p:extLst>
      <p:ext uri="{BB962C8B-B14F-4D97-AF65-F5344CB8AC3E}">
        <p14:creationId xmlns:p14="http://schemas.microsoft.com/office/powerpoint/2010/main" val="1513660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3"/>
          <p:cNvGraphicFramePr>
            <a:graphicFrameLocks noChangeAspect="1"/>
          </p:cNvGraphicFramePr>
          <p:nvPr>
            <p:extLst>
              <p:ext uri="{D42A27DB-BD31-4B8C-83A1-F6EECF244321}">
                <p14:modId xmlns:p14="http://schemas.microsoft.com/office/powerpoint/2010/main" val="28925691"/>
              </p:ext>
            </p:extLst>
          </p:nvPr>
        </p:nvGraphicFramePr>
        <p:xfrm>
          <a:off x="413775" y="908503"/>
          <a:ext cx="8730225" cy="5580193"/>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5" y="7902"/>
            <a:ext cx="9157805" cy="1048483"/>
          </a:xfrm>
          <a:prstGeom prst="rect">
            <a:avLst/>
          </a:prstGeom>
        </p:spPr>
      </p:pic>
      <p:sp>
        <p:nvSpPr>
          <p:cNvPr id="9" name="Title 1"/>
          <p:cNvSpPr>
            <a:spLocks noGrp="1"/>
          </p:cNvSpPr>
          <p:nvPr>
            <p:ph type="title"/>
          </p:nvPr>
        </p:nvSpPr>
        <p:spPr>
          <a:xfrm>
            <a:off x="77440" y="-82080"/>
            <a:ext cx="7269692" cy="696394"/>
          </a:xfrm>
        </p:spPr>
        <p:txBody>
          <a:bodyPr>
            <a:normAutofit/>
          </a:bodyPr>
          <a:lstStyle/>
          <a:p>
            <a:pPr algn="l"/>
            <a:r>
              <a:rPr lang="en-US" sz="2800" dirty="0" smtClean="0">
                <a:solidFill>
                  <a:schemeClr val="bg1"/>
                </a:solidFill>
              </a:rPr>
              <a:t> This Episcopal Church is defined by three archetypes. </a:t>
            </a:r>
            <a:endParaRPr lang="en-US" sz="2800" dirty="0">
              <a:solidFill>
                <a:schemeClr val="bg1"/>
              </a:solidFill>
            </a:endParaRPr>
          </a:p>
        </p:txBody>
      </p:sp>
      <p:sp>
        <p:nvSpPr>
          <p:cNvPr id="2" name="TextBox 1"/>
          <p:cNvSpPr txBox="1"/>
          <p:nvPr/>
        </p:nvSpPr>
        <p:spPr>
          <a:xfrm>
            <a:off x="3265714" y="1090087"/>
            <a:ext cx="1888177" cy="646331"/>
          </a:xfrm>
          <a:prstGeom prst="rect">
            <a:avLst/>
          </a:prstGeom>
          <a:noFill/>
        </p:spPr>
        <p:txBody>
          <a:bodyPr wrap="square" rtlCol="0">
            <a:spAutoFit/>
          </a:bodyPr>
          <a:lstStyle/>
          <a:p>
            <a:pPr algn="ctr"/>
            <a:r>
              <a:rPr lang="en-US" sz="1800" b="1" dirty="0" smtClean="0"/>
              <a:t>Self-Motivated</a:t>
            </a:r>
          </a:p>
          <a:p>
            <a:pPr algn="ctr"/>
            <a:r>
              <a:rPr lang="en-US" sz="1800" b="1" dirty="0" smtClean="0"/>
              <a:t>(1%)</a:t>
            </a:r>
            <a:endParaRPr lang="en-US" sz="1800" b="1" dirty="0"/>
          </a:p>
        </p:txBody>
      </p:sp>
      <p:sp>
        <p:nvSpPr>
          <p:cNvPr id="6" name="TextBox 5"/>
          <p:cNvSpPr txBox="1"/>
          <p:nvPr/>
        </p:nvSpPr>
        <p:spPr>
          <a:xfrm>
            <a:off x="1111417" y="2193231"/>
            <a:ext cx="1467068" cy="646331"/>
          </a:xfrm>
          <a:prstGeom prst="rect">
            <a:avLst/>
          </a:prstGeom>
          <a:noFill/>
        </p:spPr>
        <p:txBody>
          <a:bodyPr wrap="square" rtlCol="0">
            <a:spAutoFit/>
          </a:bodyPr>
          <a:lstStyle/>
          <a:p>
            <a:pPr algn="ctr"/>
            <a:r>
              <a:rPr lang="en-US" sz="1800" b="1" dirty="0" smtClean="0"/>
              <a:t>Extroverted</a:t>
            </a:r>
          </a:p>
          <a:p>
            <a:pPr algn="ctr"/>
            <a:r>
              <a:rPr lang="en-US" sz="1800" b="1" dirty="0" smtClean="0"/>
              <a:t>(24%)</a:t>
            </a:r>
            <a:endParaRPr lang="en-US" sz="1800" b="1" dirty="0"/>
          </a:p>
        </p:txBody>
      </p:sp>
      <p:sp>
        <p:nvSpPr>
          <p:cNvPr id="10" name="TextBox 9"/>
          <p:cNvSpPr txBox="1"/>
          <p:nvPr/>
        </p:nvSpPr>
        <p:spPr>
          <a:xfrm>
            <a:off x="5391397" y="5931775"/>
            <a:ext cx="3752603" cy="523220"/>
          </a:xfrm>
          <a:prstGeom prst="rect">
            <a:avLst/>
          </a:prstGeom>
          <a:noFill/>
        </p:spPr>
        <p:txBody>
          <a:bodyPr wrap="square" rtlCol="0">
            <a:spAutoFit/>
          </a:bodyPr>
          <a:lstStyle/>
          <a:p>
            <a:pPr algn="ctr"/>
            <a:r>
              <a:rPr lang="en-US" sz="1400" dirty="0" smtClean="0"/>
              <a:t>*</a:t>
            </a:r>
            <a:r>
              <a:rPr lang="en-US" sz="1400" b="1" dirty="0"/>
              <a:t>B</a:t>
            </a:r>
            <a:r>
              <a:rPr lang="en-US" sz="1400" b="1" dirty="0" smtClean="0"/>
              <a:t>ased on 157 churches representing 25,000 congregants.</a:t>
            </a:r>
            <a:endParaRPr lang="en-US" sz="1400" b="1" dirty="0"/>
          </a:p>
        </p:txBody>
      </p:sp>
    </p:spTree>
    <p:extLst>
      <p:ext uri="{BB962C8B-B14F-4D97-AF65-F5344CB8AC3E}">
        <p14:creationId xmlns:p14="http://schemas.microsoft.com/office/powerpoint/2010/main" val="100761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1"/>
            <a:ext cx="9144000" cy="928468"/>
          </a:xfrm>
          <a:prstGeom prst="rect">
            <a:avLst/>
          </a:prstGeom>
        </p:spPr>
      </p:pic>
      <p:sp>
        <p:nvSpPr>
          <p:cNvPr id="16" name="Title 1"/>
          <p:cNvSpPr>
            <a:spLocks noGrp="1"/>
          </p:cNvSpPr>
          <p:nvPr>
            <p:ph type="title"/>
          </p:nvPr>
        </p:nvSpPr>
        <p:spPr>
          <a:xfrm>
            <a:off x="77440" y="-4630"/>
            <a:ext cx="7269692" cy="696394"/>
          </a:xfrm>
        </p:spPr>
        <p:txBody>
          <a:bodyPr>
            <a:normAutofit/>
          </a:bodyPr>
          <a:lstStyle/>
          <a:p>
            <a:pPr algn="l"/>
            <a:r>
              <a:rPr lang="en-US" sz="2800" dirty="0" smtClean="0">
                <a:solidFill>
                  <a:schemeClr val="bg1"/>
                </a:solidFill>
              </a:rPr>
              <a:t>Every church can </a:t>
            </a:r>
            <a:r>
              <a:rPr lang="en-US" sz="2800" i="1" dirty="0" smtClean="0">
                <a:solidFill>
                  <a:schemeClr val="bg1"/>
                </a:solidFill>
              </a:rPr>
              <a:t>Rise!</a:t>
            </a:r>
            <a:endParaRPr lang="en-US" sz="2800" i="1" dirty="0">
              <a:solidFill>
                <a:schemeClr val="bg1"/>
              </a:solidFill>
            </a:endParaRPr>
          </a:p>
        </p:txBody>
      </p:sp>
      <p:cxnSp>
        <p:nvCxnSpPr>
          <p:cNvPr id="7" name="Straight Connector 6"/>
          <p:cNvCxnSpPr/>
          <p:nvPr/>
        </p:nvCxnSpPr>
        <p:spPr>
          <a:xfrm>
            <a:off x="71562" y="3609892"/>
            <a:ext cx="89690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72000" y="1278138"/>
            <a:ext cx="15903" cy="4886687"/>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690" y="795984"/>
            <a:ext cx="829077" cy="1065956"/>
          </a:xfrm>
          <a:prstGeom prst="rect">
            <a:avLst/>
          </a:prstGeom>
        </p:spPr>
      </p:pic>
      <p:sp>
        <p:nvSpPr>
          <p:cNvPr id="25" name="TextBox 24"/>
          <p:cNvSpPr txBox="1"/>
          <p:nvPr/>
        </p:nvSpPr>
        <p:spPr>
          <a:xfrm>
            <a:off x="3565719" y="742731"/>
            <a:ext cx="2121060" cy="707886"/>
          </a:xfrm>
          <a:prstGeom prst="rect">
            <a:avLst/>
          </a:prstGeom>
          <a:solidFill>
            <a:schemeClr val="bg1"/>
          </a:solidFill>
        </p:spPr>
        <p:txBody>
          <a:bodyPr wrap="square" rtlCol="0">
            <a:spAutoFit/>
          </a:bodyPr>
          <a:lstStyle/>
          <a:p>
            <a:pPr algn="ctr"/>
            <a:r>
              <a:rPr lang="en-US" sz="2000" b="1" dirty="0">
                <a:solidFill>
                  <a:srgbClr val="CC0000"/>
                </a:solidFill>
                <a:latin typeface="+mn-lt"/>
              </a:rPr>
              <a:t>Congregant Characteristics</a:t>
            </a:r>
          </a:p>
        </p:txBody>
      </p:sp>
      <p:sp>
        <p:nvSpPr>
          <p:cNvPr id="26" name="TextBox 25"/>
          <p:cNvSpPr txBox="1"/>
          <p:nvPr/>
        </p:nvSpPr>
        <p:spPr>
          <a:xfrm>
            <a:off x="-145775" y="3609892"/>
            <a:ext cx="2157455" cy="707886"/>
          </a:xfrm>
          <a:prstGeom prst="rect">
            <a:avLst/>
          </a:prstGeom>
          <a:noFill/>
        </p:spPr>
        <p:txBody>
          <a:bodyPr wrap="square" rtlCol="0">
            <a:spAutoFit/>
          </a:bodyPr>
          <a:lstStyle/>
          <a:p>
            <a:pPr algn="ctr"/>
            <a:r>
              <a:rPr lang="en-US" sz="2000" b="1" dirty="0">
                <a:solidFill>
                  <a:schemeClr val="tx2">
                    <a:lumMod val="50000"/>
                  </a:schemeClr>
                </a:solidFill>
                <a:latin typeface="+mn-lt"/>
              </a:rPr>
              <a:t>Church Characteristics</a:t>
            </a:r>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552" y="4577266"/>
            <a:ext cx="1009908" cy="1232273"/>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7286" y="4709973"/>
            <a:ext cx="1308575" cy="1099566"/>
          </a:xfrm>
          <a:prstGeom prst="rect">
            <a:avLst/>
          </a:prstGeom>
        </p:spPr>
      </p:pic>
      <p:cxnSp>
        <p:nvCxnSpPr>
          <p:cNvPr id="42" name="Straight Arrow Connector 41"/>
          <p:cNvCxnSpPr/>
          <p:nvPr/>
        </p:nvCxnSpPr>
        <p:spPr>
          <a:xfrm flipV="1">
            <a:off x="1438890" y="1595296"/>
            <a:ext cx="6638310" cy="343312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7347131" y="1924801"/>
            <a:ext cx="1012536" cy="135565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5783283" y="1861941"/>
            <a:ext cx="2242093" cy="3054443"/>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2720" y="3160756"/>
            <a:ext cx="1288823" cy="960130"/>
          </a:xfrm>
          <a:prstGeom prst="rect">
            <a:avLst/>
          </a:prstGeom>
        </p:spPr>
      </p:pic>
    </p:spTree>
    <p:extLst>
      <p:ext uri="{BB962C8B-B14F-4D97-AF65-F5344CB8AC3E}">
        <p14:creationId xmlns:p14="http://schemas.microsoft.com/office/powerpoint/2010/main" val="520932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1"/>
            <a:ext cx="9144000" cy="928468"/>
          </a:xfrm>
          <a:prstGeom prst="rect">
            <a:avLst/>
          </a:prstGeom>
        </p:spPr>
      </p:pic>
      <p:sp>
        <p:nvSpPr>
          <p:cNvPr id="16" name="Title 1"/>
          <p:cNvSpPr>
            <a:spLocks noGrp="1"/>
          </p:cNvSpPr>
          <p:nvPr>
            <p:ph type="title"/>
          </p:nvPr>
        </p:nvSpPr>
        <p:spPr>
          <a:xfrm>
            <a:off x="77440" y="-4630"/>
            <a:ext cx="7269692" cy="696394"/>
          </a:xfrm>
        </p:spPr>
        <p:txBody>
          <a:bodyPr>
            <a:normAutofit/>
          </a:bodyPr>
          <a:lstStyle/>
          <a:p>
            <a:pPr algn="l"/>
            <a:r>
              <a:rPr lang="en-US" sz="2800" dirty="0" smtClean="0">
                <a:solidFill>
                  <a:schemeClr val="bg1"/>
                </a:solidFill>
              </a:rPr>
              <a:t>The Path for the Troubled Church</a:t>
            </a:r>
            <a:endParaRPr lang="en-US" sz="2800" dirty="0">
              <a:solidFill>
                <a:schemeClr val="bg1"/>
              </a:solidFill>
            </a:endParaRPr>
          </a:p>
        </p:txBody>
      </p:sp>
      <p:cxnSp>
        <p:nvCxnSpPr>
          <p:cNvPr id="7" name="Straight Connector 6"/>
          <p:cNvCxnSpPr/>
          <p:nvPr/>
        </p:nvCxnSpPr>
        <p:spPr>
          <a:xfrm>
            <a:off x="71562" y="3609892"/>
            <a:ext cx="89690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72000" y="1278138"/>
            <a:ext cx="15903" cy="4886687"/>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690" y="795984"/>
            <a:ext cx="829077" cy="1065956"/>
          </a:xfrm>
          <a:prstGeom prst="rect">
            <a:avLst/>
          </a:prstGeom>
        </p:spPr>
      </p:pic>
      <p:sp>
        <p:nvSpPr>
          <p:cNvPr id="25" name="TextBox 24"/>
          <p:cNvSpPr txBox="1"/>
          <p:nvPr/>
        </p:nvSpPr>
        <p:spPr>
          <a:xfrm>
            <a:off x="3311718" y="813286"/>
            <a:ext cx="2552369" cy="707886"/>
          </a:xfrm>
          <a:prstGeom prst="rect">
            <a:avLst/>
          </a:prstGeom>
          <a:solidFill>
            <a:schemeClr val="bg1"/>
          </a:solidFill>
        </p:spPr>
        <p:txBody>
          <a:bodyPr wrap="square" rtlCol="0">
            <a:spAutoFit/>
          </a:bodyPr>
          <a:lstStyle/>
          <a:p>
            <a:pPr algn="ctr"/>
            <a:r>
              <a:rPr lang="en-US" sz="2000" b="1" dirty="0">
                <a:solidFill>
                  <a:srgbClr val="CC0000"/>
                </a:solidFill>
                <a:latin typeface="+mn-lt"/>
              </a:rPr>
              <a:t>Congregant Characteristics</a:t>
            </a:r>
          </a:p>
        </p:txBody>
      </p:sp>
      <p:sp>
        <p:nvSpPr>
          <p:cNvPr id="26" name="TextBox 25"/>
          <p:cNvSpPr txBox="1"/>
          <p:nvPr/>
        </p:nvSpPr>
        <p:spPr>
          <a:xfrm>
            <a:off x="-145775" y="3609892"/>
            <a:ext cx="2157455" cy="707886"/>
          </a:xfrm>
          <a:prstGeom prst="rect">
            <a:avLst/>
          </a:prstGeom>
          <a:noFill/>
        </p:spPr>
        <p:txBody>
          <a:bodyPr wrap="square" rtlCol="0">
            <a:spAutoFit/>
          </a:bodyPr>
          <a:lstStyle/>
          <a:p>
            <a:pPr algn="ctr"/>
            <a:r>
              <a:rPr lang="en-US" sz="2000" b="1" dirty="0">
                <a:solidFill>
                  <a:schemeClr val="tx2">
                    <a:lumMod val="50000"/>
                  </a:schemeClr>
                </a:solidFill>
                <a:latin typeface="+mn-lt"/>
              </a:rPr>
              <a:t>Church Characteristics</a:t>
            </a:r>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552" y="4577266"/>
            <a:ext cx="1009908" cy="1232273"/>
          </a:xfrm>
          <a:prstGeom prst="rect">
            <a:avLst/>
          </a:prstGeom>
        </p:spPr>
      </p:pic>
      <p:cxnSp>
        <p:nvCxnSpPr>
          <p:cNvPr id="37" name="Straight Arrow Connector 36"/>
          <p:cNvCxnSpPr/>
          <p:nvPr/>
        </p:nvCxnSpPr>
        <p:spPr>
          <a:xfrm flipV="1">
            <a:off x="1891267" y="1443461"/>
            <a:ext cx="6039713" cy="363705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8" name="Content Placeholder 23"/>
          <p:cNvSpPr>
            <a:spLocks noGrp="1"/>
          </p:cNvSpPr>
          <p:nvPr>
            <p:ph idx="1"/>
          </p:nvPr>
        </p:nvSpPr>
        <p:spPr>
          <a:xfrm>
            <a:off x="2546468" y="2610092"/>
            <a:ext cx="4960643" cy="1778463"/>
          </a:xfrm>
          <a:solidFill>
            <a:schemeClr val="bg1"/>
          </a:solidFill>
        </p:spPr>
        <p:txBody>
          <a:bodyPr>
            <a:normAutofit/>
          </a:bodyPr>
          <a:lstStyle/>
          <a:p>
            <a:pPr marL="0" indent="0">
              <a:buNone/>
            </a:pPr>
            <a:r>
              <a:rPr lang="en-US" sz="2400" dirty="0" smtClean="0"/>
              <a:t>Troubled Church Strategies:</a:t>
            </a:r>
          </a:p>
          <a:p>
            <a:r>
              <a:rPr lang="en-US" sz="2000" dirty="0" smtClean="0"/>
              <a:t>Ruthless Reality Check</a:t>
            </a:r>
          </a:p>
          <a:p>
            <a:r>
              <a:rPr lang="en-US" sz="1800" dirty="0" smtClean="0"/>
              <a:t> </a:t>
            </a:r>
            <a:r>
              <a:rPr lang="en-US" sz="2000" dirty="0" smtClean="0"/>
              <a:t>“Your First Love” Recharge </a:t>
            </a:r>
          </a:p>
          <a:p>
            <a:r>
              <a:rPr lang="en-US" sz="2000" dirty="0" smtClean="0"/>
              <a:t>Integrated, High-profile Bible-based Campaign</a:t>
            </a:r>
            <a:endParaRPr lang="en-US" sz="2800" dirty="0"/>
          </a:p>
        </p:txBody>
      </p:sp>
    </p:spTree>
    <p:extLst>
      <p:ext uri="{BB962C8B-B14F-4D97-AF65-F5344CB8AC3E}">
        <p14:creationId xmlns:p14="http://schemas.microsoft.com/office/powerpoint/2010/main" val="186127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1"/>
            <a:ext cx="9144000" cy="928468"/>
          </a:xfrm>
          <a:prstGeom prst="rect">
            <a:avLst/>
          </a:prstGeom>
        </p:spPr>
      </p:pic>
      <p:sp>
        <p:nvSpPr>
          <p:cNvPr id="16" name="Title 1"/>
          <p:cNvSpPr>
            <a:spLocks noGrp="1"/>
          </p:cNvSpPr>
          <p:nvPr>
            <p:ph type="title"/>
          </p:nvPr>
        </p:nvSpPr>
        <p:spPr>
          <a:xfrm>
            <a:off x="77440" y="-46048"/>
            <a:ext cx="7269692" cy="696394"/>
          </a:xfrm>
        </p:spPr>
        <p:txBody>
          <a:bodyPr>
            <a:normAutofit/>
          </a:bodyPr>
          <a:lstStyle/>
          <a:p>
            <a:pPr algn="l"/>
            <a:r>
              <a:rPr lang="en-US" sz="2800" dirty="0" smtClean="0">
                <a:solidFill>
                  <a:schemeClr val="bg1"/>
                </a:solidFill>
              </a:rPr>
              <a:t>The Path for the Complacent Church</a:t>
            </a:r>
            <a:endParaRPr lang="en-US" sz="2800" dirty="0">
              <a:solidFill>
                <a:schemeClr val="bg1"/>
              </a:solidFill>
            </a:endParaRPr>
          </a:p>
        </p:txBody>
      </p:sp>
      <p:cxnSp>
        <p:nvCxnSpPr>
          <p:cNvPr id="7" name="Straight Connector 6"/>
          <p:cNvCxnSpPr/>
          <p:nvPr/>
        </p:nvCxnSpPr>
        <p:spPr>
          <a:xfrm>
            <a:off x="71562" y="3609892"/>
            <a:ext cx="89690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72000" y="1278138"/>
            <a:ext cx="15903" cy="4886687"/>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690" y="795984"/>
            <a:ext cx="829077" cy="1065956"/>
          </a:xfrm>
          <a:prstGeom prst="rect">
            <a:avLst/>
          </a:prstGeom>
        </p:spPr>
      </p:pic>
      <p:sp>
        <p:nvSpPr>
          <p:cNvPr id="25" name="TextBox 24"/>
          <p:cNvSpPr txBox="1"/>
          <p:nvPr/>
        </p:nvSpPr>
        <p:spPr>
          <a:xfrm>
            <a:off x="3311718" y="827396"/>
            <a:ext cx="2552369" cy="707886"/>
          </a:xfrm>
          <a:prstGeom prst="rect">
            <a:avLst/>
          </a:prstGeom>
          <a:solidFill>
            <a:schemeClr val="bg1"/>
          </a:solidFill>
        </p:spPr>
        <p:txBody>
          <a:bodyPr wrap="square" rtlCol="0">
            <a:spAutoFit/>
          </a:bodyPr>
          <a:lstStyle/>
          <a:p>
            <a:pPr algn="ctr"/>
            <a:r>
              <a:rPr lang="en-US" sz="2000" b="1" dirty="0">
                <a:solidFill>
                  <a:srgbClr val="CC0000"/>
                </a:solidFill>
                <a:latin typeface="+mn-lt"/>
              </a:rPr>
              <a:t>Congregant Characteristics</a:t>
            </a:r>
          </a:p>
        </p:txBody>
      </p:sp>
      <p:sp>
        <p:nvSpPr>
          <p:cNvPr id="26" name="TextBox 25"/>
          <p:cNvSpPr txBox="1"/>
          <p:nvPr/>
        </p:nvSpPr>
        <p:spPr>
          <a:xfrm>
            <a:off x="-145775" y="3609892"/>
            <a:ext cx="2157455" cy="707886"/>
          </a:xfrm>
          <a:prstGeom prst="rect">
            <a:avLst/>
          </a:prstGeom>
          <a:noFill/>
        </p:spPr>
        <p:txBody>
          <a:bodyPr wrap="square" rtlCol="0">
            <a:spAutoFit/>
          </a:bodyPr>
          <a:lstStyle/>
          <a:p>
            <a:pPr algn="ctr"/>
            <a:r>
              <a:rPr lang="en-US" sz="2000" b="1" dirty="0">
                <a:solidFill>
                  <a:schemeClr val="tx2">
                    <a:lumMod val="50000"/>
                  </a:schemeClr>
                </a:solidFill>
                <a:latin typeface="+mn-lt"/>
              </a:rPr>
              <a:t>Church Characteristics</a:t>
            </a: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7286" y="4709973"/>
            <a:ext cx="1308575" cy="1099566"/>
          </a:xfrm>
          <a:prstGeom prst="rect">
            <a:avLst/>
          </a:prstGeom>
        </p:spPr>
      </p:pic>
      <p:cxnSp>
        <p:nvCxnSpPr>
          <p:cNvPr id="37" name="Straight Arrow Connector 36"/>
          <p:cNvCxnSpPr/>
          <p:nvPr/>
        </p:nvCxnSpPr>
        <p:spPr>
          <a:xfrm flipV="1">
            <a:off x="5701411" y="1808552"/>
            <a:ext cx="2277803" cy="2913011"/>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8" name="Content Placeholder 23"/>
          <p:cNvSpPr>
            <a:spLocks noGrp="1"/>
          </p:cNvSpPr>
          <p:nvPr>
            <p:ph idx="1"/>
          </p:nvPr>
        </p:nvSpPr>
        <p:spPr>
          <a:xfrm>
            <a:off x="2200879" y="2486259"/>
            <a:ext cx="5157113" cy="1655468"/>
          </a:xfrm>
          <a:solidFill>
            <a:schemeClr val="bg1"/>
          </a:solidFill>
        </p:spPr>
        <p:txBody>
          <a:bodyPr>
            <a:normAutofit/>
          </a:bodyPr>
          <a:lstStyle/>
          <a:p>
            <a:pPr marL="0" indent="0">
              <a:buNone/>
            </a:pPr>
            <a:r>
              <a:rPr lang="en-US" sz="2400" dirty="0" smtClean="0"/>
              <a:t>Complacent Church Strategies:</a:t>
            </a:r>
          </a:p>
          <a:p>
            <a:r>
              <a:rPr lang="en-US" sz="2000" i="1" dirty="0" smtClean="0">
                <a:solidFill>
                  <a:schemeClr val="bg1">
                    <a:lumMod val="75000"/>
                  </a:schemeClr>
                </a:solidFill>
              </a:rPr>
              <a:t>“Your First Love” Recharge</a:t>
            </a:r>
            <a:endParaRPr lang="en-US" sz="1800" i="1" dirty="0" smtClean="0">
              <a:solidFill>
                <a:schemeClr val="bg1">
                  <a:lumMod val="75000"/>
                </a:schemeClr>
              </a:solidFill>
            </a:endParaRPr>
          </a:p>
          <a:p>
            <a:r>
              <a:rPr lang="en-US" sz="2000" i="1" dirty="0" smtClean="0">
                <a:solidFill>
                  <a:schemeClr val="bg1">
                    <a:lumMod val="75000"/>
                  </a:schemeClr>
                </a:solidFill>
              </a:rPr>
              <a:t>Integrated, High-profile Bible-based Campaign</a:t>
            </a:r>
            <a:endParaRPr lang="en-US" sz="1800" i="1" dirty="0" smtClean="0">
              <a:solidFill>
                <a:schemeClr val="bg1">
                  <a:lumMod val="75000"/>
                </a:schemeClr>
              </a:solidFill>
            </a:endParaRPr>
          </a:p>
          <a:p>
            <a:r>
              <a:rPr lang="en-US" sz="2000" dirty="0" smtClean="0"/>
              <a:t>Small Group Build-up</a:t>
            </a:r>
            <a:endParaRPr lang="en-US" sz="2400" dirty="0" smtClean="0"/>
          </a:p>
          <a:p>
            <a:endParaRPr lang="en-US" dirty="0"/>
          </a:p>
        </p:txBody>
      </p:sp>
    </p:spTree>
    <p:extLst>
      <p:ext uri="{BB962C8B-B14F-4D97-AF65-F5344CB8AC3E}">
        <p14:creationId xmlns:p14="http://schemas.microsoft.com/office/powerpoint/2010/main" val="116560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1"/>
            <a:ext cx="9144000" cy="928468"/>
          </a:xfrm>
          <a:prstGeom prst="rect">
            <a:avLst/>
          </a:prstGeom>
        </p:spPr>
      </p:pic>
      <p:sp>
        <p:nvSpPr>
          <p:cNvPr id="16" name="Title 1"/>
          <p:cNvSpPr>
            <a:spLocks noGrp="1"/>
          </p:cNvSpPr>
          <p:nvPr>
            <p:ph type="title"/>
          </p:nvPr>
        </p:nvSpPr>
        <p:spPr>
          <a:xfrm>
            <a:off x="77440" y="-4630"/>
            <a:ext cx="7269692" cy="696394"/>
          </a:xfrm>
        </p:spPr>
        <p:txBody>
          <a:bodyPr>
            <a:normAutofit/>
          </a:bodyPr>
          <a:lstStyle/>
          <a:p>
            <a:pPr algn="l"/>
            <a:r>
              <a:rPr lang="en-US" sz="2800" dirty="0" smtClean="0">
                <a:solidFill>
                  <a:schemeClr val="bg1"/>
                </a:solidFill>
              </a:rPr>
              <a:t>The Path for the Extroverted Church</a:t>
            </a:r>
            <a:endParaRPr lang="en-US" sz="2800" dirty="0">
              <a:solidFill>
                <a:schemeClr val="bg1"/>
              </a:solidFill>
            </a:endParaRPr>
          </a:p>
        </p:txBody>
      </p:sp>
      <p:cxnSp>
        <p:nvCxnSpPr>
          <p:cNvPr id="7" name="Straight Connector 6"/>
          <p:cNvCxnSpPr/>
          <p:nvPr/>
        </p:nvCxnSpPr>
        <p:spPr>
          <a:xfrm>
            <a:off x="71562" y="3609892"/>
            <a:ext cx="89690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72000" y="1278138"/>
            <a:ext cx="15903" cy="4886687"/>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690" y="795984"/>
            <a:ext cx="829077" cy="1065956"/>
          </a:xfrm>
          <a:prstGeom prst="rect">
            <a:avLst/>
          </a:prstGeom>
        </p:spPr>
      </p:pic>
      <p:sp>
        <p:nvSpPr>
          <p:cNvPr id="25" name="TextBox 24"/>
          <p:cNvSpPr txBox="1"/>
          <p:nvPr/>
        </p:nvSpPr>
        <p:spPr>
          <a:xfrm>
            <a:off x="3565719" y="742731"/>
            <a:ext cx="2121060" cy="707886"/>
          </a:xfrm>
          <a:prstGeom prst="rect">
            <a:avLst/>
          </a:prstGeom>
          <a:solidFill>
            <a:schemeClr val="bg1"/>
          </a:solidFill>
        </p:spPr>
        <p:txBody>
          <a:bodyPr wrap="square" rtlCol="0">
            <a:spAutoFit/>
          </a:bodyPr>
          <a:lstStyle/>
          <a:p>
            <a:pPr algn="ctr"/>
            <a:r>
              <a:rPr lang="en-US" sz="2000" b="1" dirty="0">
                <a:solidFill>
                  <a:srgbClr val="CC0000"/>
                </a:solidFill>
                <a:latin typeface="+mn-lt"/>
              </a:rPr>
              <a:t>Congregant Characteristics</a:t>
            </a:r>
          </a:p>
        </p:txBody>
      </p:sp>
      <p:sp>
        <p:nvSpPr>
          <p:cNvPr id="26" name="TextBox 25"/>
          <p:cNvSpPr txBox="1"/>
          <p:nvPr/>
        </p:nvSpPr>
        <p:spPr>
          <a:xfrm>
            <a:off x="-145775" y="3609892"/>
            <a:ext cx="2157455" cy="707886"/>
          </a:xfrm>
          <a:prstGeom prst="rect">
            <a:avLst/>
          </a:prstGeom>
          <a:noFill/>
        </p:spPr>
        <p:txBody>
          <a:bodyPr wrap="square" rtlCol="0">
            <a:spAutoFit/>
          </a:bodyPr>
          <a:lstStyle/>
          <a:p>
            <a:pPr algn="ctr"/>
            <a:r>
              <a:rPr lang="en-US" sz="2000" b="1" dirty="0">
                <a:solidFill>
                  <a:schemeClr val="tx2">
                    <a:lumMod val="50000"/>
                  </a:schemeClr>
                </a:solidFill>
                <a:latin typeface="+mn-lt"/>
              </a:rPr>
              <a:t>Church Characteristics</a:t>
            </a: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7031" y="3200122"/>
            <a:ext cx="1288823" cy="960130"/>
          </a:xfrm>
          <a:prstGeom prst="rect">
            <a:avLst/>
          </a:prstGeom>
        </p:spPr>
      </p:pic>
      <p:sp>
        <p:nvSpPr>
          <p:cNvPr id="37" name="Content Placeholder 23"/>
          <p:cNvSpPr>
            <a:spLocks noGrp="1"/>
          </p:cNvSpPr>
          <p:nvPr>
            <p:ph idx="1"/>
          </p:nvPr>
        </p:nvSpPr>
        <p:spPr>
          <a:xfrm>
            <a:off x="1672506" y="2323548"/>
            <a:ext cx="4105994" cy="1813123"/>
          </a:xfrm>
          <a:solidFill>
            <a:schemeClr val="bg1"/>
          </a:solidFill>
        </p:spPr>
        <p:txBody>
          <a:bodyPr>
            <a:normAutofit fontScale="92500" lnSpcReduction="10000"/>
          </a:bodyPr>
          <a:lstStyle/>
          <a:p>
            <a:pPr marL="0" indent="0">
              <a:buNone/>
            </a:pPr>
            <a:r>
              <a:rPr lang="en-US" sz="2600" dirty="0" smtClean="0"/>
              <a:t>Extroverted Church Strategies:</a:t>
            </a:r>
          </a:p>
          <a:p>
            <a:r>
              <a:rPr lang="en-US" sz="2200" dirty="0" smtClean="0"/>
              <a:t>Alpha</a:t>
            </a:r>
            <a:endParaRPr lang="en-US" sz="1900" dirty="0" smtClean="0"/>
          </a:p>
          <a:p>
            <a:r>
              <a:rPr lang="en-US" sz="2200" i="1" dirty="0" smtClean="0">
                <a:solidFill>
                  <a:schemeClr val="bg1">
                    <a:lumMod val="75000"/>
                  </a:schemeClr>
                </a:solidFill>
              </a:rPr>
              <a:t>Integrated, High-profile Bible-based Campaign</a:t>
            </a:r>
            <a:endParaRPr lang="en-US" sz="1900" i="1" dirty="0" smtClean="0">
              <a:solidFill>
                <a:schemeClr val="bg1">
                  <a:lumMod val="75000"/>
                </a:schemeClr>
              </a:solidFill>
            </a:endParaRPr>
          </a:p>
          <a:p>
            <a:r>
              <a:rPr lang="en-US" sz="2200" dirty="0" smtClean="0"/>
              <a:t>Spiritual Role Models and Reminders</a:t>
            </a:r>
            <a:endParaRPr lang="en-US" sz="2600" dirty="0" smtClean="0"/>
          </a:p>
          <a:p>
            <a:pPr marL="0" indent="0">
              <a:buNone/>
            </a:pPr>
            <a:endParaRPr lang="en-US" dirty="0"/>
          </a:p>
        </p:txBody>
      </p:sp>
      <p:cxnSp>
        <p:nvCxnSpPr>
          <p:cNvPr id="38" name="Straight Arrow Connector 37"/>
          <p:cNvCxnSpPr/>
          <p:nvPr/>
        </p:nvCxnSpPr>
        <p:spPr>
          <a:xfrm flipV="1">
            <a:off x="7347132" y="1808553"/>
            <a:ext cx="632082" cy="1112447"/>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2891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2"/>
            <a:ext cx="9144000" cy="1077075"/>
          </a:xfrm>
          <a:prstGeom prst="rect">
            <a:avLst/>
          </a:prstGeom>
        </p:spPr>
      </p:pic>
      <p:sp>
        <p:nvSpPr>
          <p:cNvPr id="16" name="Title 1"/>
          <p:cNvSpPr>
            <a:spLocks noGrp="1"/>
          </p:cNvSpPr>
          <p:nvPr>
            <p:ph type="title"/>
          </p:nvPr>
        </p:nvSpPr>
        <p:spPr>
          <a:xfrm>
            <a:off x="77440" y="53949"/>
            <a:ext cx="6004449" cy="696394"/>
          </a:xfrm>
        </p:spPr>
        <p:txBody>
          <a:bodyPr>
            <a:noAutofit/>
          </a:bodyPr>
          <a:lstStyle/>
          <a:p>
            <a:pPr algn="l"/>
            <a:r>
              <a:rPr lang="en-US" sz="2800" dirty="0" smtClean="0">
                <a:solidFill>
                  <a:schemeClr val="bg1"/>
                </a:solidFill>
              </a:rPr>
              <a:t>These congregants want (and need) more from the Episcopal Church.</a:t>
            </a:r>
            <a:endParaRPr lang="en-US" sz="2800" dirty="0">
              <a:solidFill>
                <a:schemeClr val="bg1"/>
              </a:solidFill>
            </a:endParaRPr>
          </a:p>
        </p:txBody>
      </p:sp>
      <p:cxnSp>
        <p:nvCxnSpPr>
          <p:cNvPr id="7" name="Straight Connector 6"/>
          <p:cNvCxnSpPr/>
          <p:nvPr/>
        </p:nvCxnSpPr>
        <p:spPr>
          <a:xfrm>
            <a:off x="71562" y="3609892"/>
            <a:ext cx="89690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72000" y="1278138"/>
            <a:ext cx="15903" cy="4886687"/>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533" y="1913477"/>
            <a:ext cx="1035611" cy="956623"/>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5690" y="795984"/>
            <a:ext cx="829077" cy="1065956"/>
          </a:xfrm>
          <a:prstGeom prst="rect">
            <a:avLst/>
          </a:prstGeom>
        </p:spPr>
      </p:pic>
      <p:sp>
        <p:nvSpPr>
          <p:cNvPr id="25" name="TextBox 24"/>
          <p:cNvSpPr txBox="1"/>
          <p:nvPr/>
        </p:nvSpPr>
        <p:spPr>
          <a:xfrm>
            <a:off x="3311718" y="827396"/>
            <a:ext cx="2552369" cy="707886"/>
          </a:xfrm>
          <a:prstGeom prst="rect">
            <a:avLst/>
          </a:prstGeom>
          <a:solidFill>
            <a:schemeClr val="bg1"/>
          </a:solidFill>
        </p:spPr>
        <p:txBody>
          <a:bodyPr wrap="square" rtlCol="0">
            <a:spAutoFit/>
          </a:bodyPr>
          <a:lstStyle/>
          <a:p>
            <a:pPr algn="ctr"/>
            <a:r>
              <a:rPr lang="en-US" sz="2000" b="1" dirty="0">
                <a:solidFill>
                  <a:srgbClr val="CC0000"/>
                </a:solidFill>
                <a:latin typeface="+mn-lt"/>
              </a:rPr>
              <a:t>Congregant Characteristics</a:t>
            </a:r>
          </a:p>
        </p:txBody>
      </p:sp>
      <p:sp>
        <p:nvSpPr>
          <p:cNvPr id="26" name="TextBox 25"/>
          <p:cNvSpPr txBox="1"/>
          <p:nvPr/>
        </p:nvSpPr>
        <p:spPr>
          <a:xfrm>
            <a:off x="-145775" y="3609892"/>
            <a:ext cx="2157455" cy="707886"/>
          </a:xfrm>
          <a:prstGeom prst="rect">
            <a:avLst/>
          </a:prstGeom>
          <a:noFill/>
        </p:spPr>
        <p:txBody>
          <a:bodyPr wrap="square" rtlCol="0">
            <a:spAutoFit/>
          </a:bodyPr>
          <a:lstStyle/>
          <a:p>
            <a:pPr algn="ctr"/>
            <a:r>
              <a:rPr lang="en-US" sz="2000" b="1" dirty="0">
                <a:solidFill>
                  <a:schemeClr val="tx2">
                    <a:lumMod val="50000"/>
                  </a:schemeClr>
                </a:solidFill>
                <a:latin typeface="+mn-lt"/>
              </a:rPr>
              <a:t>Church Characteristics</a:t>
            </a:r>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8123" y="1342029"/>
            <a:ext cx="1225762" cy="983835"/>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0744" y="2606288"/>
            <a:ext cx="866671" cy="960136"/>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7031" y="3200122"/>
            <a:ext cx="1288823" cy="960130"/>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552" y="4577266"/>
            <a:ext cx="1009908" cy="1232273"/>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7286" y="4709973"/>
            <a:ext cx="1308575" cy="1099566"/>
          </a:xfrm>
          <a:prstGeom prst="rect">
            <a:avLst/>
          </a:prstGeom>
        </p:spPr>
      </p:pic>
      <p:sp>
        <p:nvSpPr>
          <p:cNvPr id="38" name="TextBox 37"/>
          <p:cNvSpPr txBox="1"/>
          <p:nvPr/>
        </p:nvSpPr>
        <p:spPr>
          <a:xfrm>
            <a:off x="71562" y="3512143"/>
            <a:ext cx="7664291" cy="3046988"/>
          </a:xfrm>
          <a:prstGeom prst="rect">
            <a:avLst/>
          </a:prstGeom>
          <a:noFill/>
          <a:ln w="57150">
            <a:solidFill>
              <a:schemeClr val="tx1"/>
            </a:solidFill>
            <a:prstDash val="dash"/>
          </a:ln>
        </p:spPr>
        <p:txBody>
          <a:bodyPr wrap="square" rtlCol="0">
            <a:spAutoFit/>
          </a:bodyPr>
          <a:lstStyle/>
          <a:p>
            <a:endParaRPr lang="en-US" sz="9600" dirty="0" smtClean="0"/>
          </a:p>
          <a:p>
            <a:endParaRPr lang="en-US" sz="9600" dirty="0"/>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4172" y="1466463"/>
            <a:ext cx="1636719" cy="974675"/>
          </a:xfrm>
          <a:prstGeom prst="rect">
            <a:avLst/>
          </a:prstGeom>
        </p:spPr>
      </p:pic>
    </p:spTree>
    <p:extLst>
      <p:ext uri="{BB962C8B-B14F-4D97-AF65-F5344CB8AC3E}">
        <p14:creationId xmlns:p14="http://schemas.microsoft.com/office/powerpoint/2010/main" val="10858440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3" y="5086"/>
            <a:ext cx="9144000" cy="1013563"/>
          </a:xfrm>
          <a:prstGeom prst="rect">
            <a:avLst/>
          </a:prstGeom>
        </p:spPr>
      </p:pic>
      <p:sp>
        <p:nvSpPr>
          <p:cNvPr id="16" name="Title 1"/>
          <p:cNvSpPr>
            <a:spLocks noGrp="1"/>
          </p:cNvSpPr>
          <p:nvPr>
            <p:ph type="title"/>
          </p:nvPr>
        </p:nvSpPr>
        <p:spPr>
          <a:xfrm>
            <a:off x="77440" y="-4630"/>
            <a:ext cx="7269692" cy="696394"/>
          </a:xfrm>
        </p:spPr>
        <p:txBody>
          <a:bodyPr>
            <a:normAutofit/>
          </a:bodyPr>
          <a:lstStyle/>
          <a:p>
            <a:pPr algn="l"/>
            <a:r>
              <a:rPr lang="en-US" sz="2800" dirty="0" smtClean="0">
                <a:solidFill>
                  <a:schemeClr val="bg1"/>
                </a:solidFill>
              </a:rPr>
              <a:t>This can be done, but it’s not about </a:t>
            </a:r>
            <a:r>
              <a:rPr lang="en-US" sz="2800" i="1" dirty="0" smtClean="0">
                <a:solidFill>
                  <a:schemeClr val="bg1"/>
                </a:solidFill>
              </a:rPr>
              <a:t>Tweaking!</a:t>
            </a:r>
            <a:endParaRPr lang="en-US" sz="2800" i="1" dirty="0">
              <a:solidFill>
                <a:schemeClr val="bg1"/>
              </a:solidFill>
            </a:endParaRPr>
          </a:p>
        </p:txBody>
      </p:sp>
      <p:cxnSp>
        <p:nvCxnSpPr>
          <p:cNvPr id="7" name="Straight Connector 6"/>
          <p:cNvCxnSpPr/>
          <p:nvPr/>
        </p:nvCxnSpPr>
        <p:spPr>
          <a:xfrm>
            <a:off x="71562" y="3609892"/>
            <a:ext cx="89690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72000" y="1278138"/>
            <a:ext cx="15903" cy="4886687"/>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690" y="795984"/>
            <a:ext cx="829077" cy="1065956"/>
          </a:xfrm>
          <a:prstGeom prst="rect">
            <a:avLst/>
          </a:prstGeom>
        </p:spPr>
      </p:pic>
      <p:sp>
        <p:nvSpPr>
          <p:cNvPr id="25" name="TextBox 24"/>
          <p:cNvSpPr txBox="1"/>
          <p:nvPr/>
        </p:nvSpPr>
        <p:spPr>
          <a:xfrm>
            <a:off x="3527373" y="824677"/>
            <a:ext cx="2121060" cy="707886"/>
          </a:xfrm>
          <a:prstGeom prst="rect">
            <a:avLst/>
          </a:prstGeom>
          <a:solidFill>
            <a:schemeClr val="bg1"/>
          </a:solidFill>
        </p:spPr>
        <p:txBody>
          <a:bodyPr wrap="square" rtlCol="0">
            <a:spAutoFit/>
          </a:bodyPr>
          <a:lstStyle/>
          <a:p>
            <a:pPr algn="ctr"/>
            <a:r>
              <a:rPr lang="en-US" sz="2000" b="1" dirty="0">
                <a:solidFill>
                  <a:srgbClr val="CC0000"/>
                </a:solidFill>
                <a:latin typeface="+mn-lt"/>
              </a:rPr>
              <a:t>Congregant Characteristics</a:t>
            </a:r>
          </a:p>
        </p:txBody>
      </p:sp>
      <p:sp>
        <p:nvSpPr>
          <p:cNvPr id="26" name="TextBox 25"/>
          <p:cNvSpPr txBox="1"/>
          <p:nvPr/>
        </p:nvSpPr>
        <p:spPr>
          <a:xfrm>
            <a:off x="-145775" y="3609892"/>
            <a:ext cx="2157455" cy="707886"/>
          </a:xfrm>
          <a:prstGeom prst="rect">
            <a:avLst/>
          </a:prstGeom>
          <a:noFill/>
        </p:spPr>
        <p:txBody>
          <a:bodyPr wrap="square" rtlCol="0">
            <a:spAutoFit/>
          </a:bodyPr>
          <a:lstStyle/>
          <a:p>
            <a:pPr algn="ctr"/>
            <a:r>
              <a:rPr lang="en-US" sz="2000" b="1" dirty="0">
                <a:solidFill>
                  <a:schemeClr val="tx2">
                    <a:lumMod val="50000"/>
                  </a:schemeClr>
                </a:solidFill>
                <a:latin typeface="+mn-lt"/>
              </a:rPr>
              <a:t>Church Characteristics</a:t>
            </a:r>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552" y="4577266"/>
            <a:ext cx="1009908" cy="1232273"/>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7286" y="4709973"/>
            <a:ext cx="1308575" cy="1099566"/>
          </a:xfrm>
          <a:prstGeom prst="rect">
            <a:avLst/>
          </a:prstGeom>
        </p:spPr>
      </p:pic>
      <p:cxnSp>
        <p:nvCxnSpPr>
          <p:cNvPr id="42" name="Straight Arrow Connector 41"/>
          <p:cNvCxnSpPr/>
          <p:nvPr/>
        </p:nvCxnSpPr>
        <p:spPr>
          <a:xfrm flipV="1">
            <a:off x="1438890" y="1595296"/>
            <a:ext cx="6638310" cy="343312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7347131" y="1924801"/>
            <a:ext cx="1012536" cy="135565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5783283" y="1861941"/>
            <a:ext cx="2242093" cy="3054443"/>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2720" y="3160756"/>
            <a:ext cx="1288823" cy="960130"/>
          </a:xfrm>
          <a:prstGeom prst="rect">
            <a:avLst/>
          </a:prstGeom>
        </p:spPr>
      </p:pic>
    </p:spTree>
    <p:extLst>
      <p:ext uri="{BB962C8B-B14F-4D97-AF65-F5344CB8AC3E}">
        <p14:creationId xmlns:p14="http://schemas.microsoft.com/office/powerpoint/2010/main" val="68362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w-Many-Cha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6"/>
          <p:cNvSpPr>
            <a:spLocks noGrp="1"/>
          </p:cNvSpPr>
          <p:nvPr>
            <p:ph type="title"/>
          </p:nvPr>
        </p:nvSpPr>
        <p:spPr>
          <a:xfrm>
            <a:off x="457200" y="71442"/>
            <a:ext cx="8229600" cy="1143000"/>
          </a:xfrm>
        </p:spPr>
        <p:txBody>
          <a:bodyPr>
            <a:noAutofit/>
          </a:bodyPr>
          <a:lstStyle/>
          <a:p>
            <a:r>
              <a:rPr lang="en-US" sz="3600" dirty="0">
                <a:solidFill>
                  <a:srgbClr val="FFFFFF"/>
                </a:solidFill>
                <a:latin typeface="Arial Narrow"/>
                <a:cs typeface="Arial Narrow"/>
              </a:rPr>
              <a:t>Standard Measures of Ministry “Success”</a:t>
            </a:r>
          </a:p>
        </p:txBody>
      </p:sp>
      <p:sp>
        <p:nvSpPr>
          <p:cNvPr id="22531" name="Slide Number Placeholder 3"/>
          <p:cNvSpPr>
            <a:spLocks noGrp="1"/>
          </p:cNvSpPr>
          <p:nvPr>
            <p:ph type="sldNum" sz="quarter" idx="12"/>
          </p:nvPr>
        </p:nvSpPr>
        <p:spPr/>
        <p:txBody>
          <a:bodyPr/>
          <a:lstStyle/>
          <a:p>
            <a:fld id="{292AA3F0-FA23-AF44-80FE-5D6EA01B9646}" type="slidenum">
              <a:rPr lang="en-US" smtClean="0"/>
              <a:pPr/>
              <a:t>2</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31"/>
            <a:ext cx="9144000" cy="1304236"/>
          </a:xfrm>
          <a:prstGeom prst="rect">
            <a:avLst/>
          </a:prstGeom>
        </p:spPr>
      </p:pic>
      <p:sp>
        <p:nvSpPr>
          <p:cNvPr id="8" name="TextBox 7"/>
          <p:cNvSpPr txBox="1"/>
          <p:nvPr/>
        </p:nvSpPr>
        <p:spPr>
          <a:xfrm>
            <a:off x="265797" y="118148"/>
            <a:ext cx="4861427" cy="584776"/>
          </a:xfrm>
          <a:prstGeom prst="rect">
            <a:avLst/>
          </a:prstGeom>
          <a:noFill/>
        </p:spPr>
        <p:txBody>
          <a:bodyPr wrap="none" rtlCol="0">
            <a:spAutoFit/>
          </a:bodyPr>
          <a:lstStyle/>
          <a:p>
            <a:r>
              <a:rPr lang="en-US" sz="3200" dirty="0" smtClean="0">
                <a:solidFill>
                  <a:srgbClr val="FFFFFF"/>
                </a:solidFill>
                <a:latin typeface="+mj-lt"/>
              </a:rPr>
              <a:t>Standard Measures of Success</a:t>
            </a:r>
            <a:endParaRPr lang="en-US" sz="3200" dirty="0">
              <a:solidFill>
                <a:srgbClr val="FFFFFF"/>
              </a:solidFill>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4846602"/>
            <a:ext cx="8895971" cy="1470025"/>
          </a:xfrm>
        </p:spPr>
        <p:txBody>
          <a:bodyPr>
            <a:normAutofit fontScale="90000"/>
          </a:bodyPr>
          <a:lstStyle/>
          <a:p>
            <a:r>
              <a:rPr lang="en-US" sz="3200" spc="300" dirty="0">
                <a:solidFill>
                  <a:srgbClr val="C00000"/>
                </a:solidFill>
                <a:cs typeface="Calibri"/>
              </a:rPr>
              <a:t>CASE STUDY:</a:t>
            </a:r>
            <a:r>
              <a:rPr lang="en-US" sz="3200" b="1" spc="300" dirty="0">
                <a:solidFill>
                  <a:srgbClr val="C00000"/>
                </a:solidFill>
                <a:cs typeface="Calibri"/>
              </a:rPr>
              <a:t> </a:t>
            </a:r>
            <a:br>
              <a:rPr lang="en-US" sz="3200" b="1" spc="300" dirty="0">
                <a:solidFill>
                  <a:srgbClr val="C00000"/>
                </a:solidFill>
                <a:cs typeface="Calibri"/>
              </a:rPr>
            </a:br>
            <a:r>
              <a:rPr lang="en-US" sz="3200" i="1" spc="300" dirty="0">
                <a:solidFill>
                  <a:srgbClr val="C00000"/>
                </a:solidFill>
                <a:cs typeface="Calibri"/>
              </a:rPr>
              <a:t>Memorial Park Presbyterian</a:t>
            </a:r>
            <a:br>
              <a:rPr lang="en-US" sz="3200" i="1" spc="300" dirty="0">
                <a:solidFill>
                  <a:srgbClr val="C00000"/>
                </a:solidFill>
                <a:cs typeface="Calibri"/>
              </a:rPr>
            </a:br>
            <a:r>
              <a:rPr lang="en-US" sz="3200" i="1" spc="300" dirty="0">
                <a:solidFill>
                  <a:srgbClr val="C00000"/>
                </a:solidFill>
                <a:cs typeface="Calibri"/>
              </a:rPr>
              <a:t>  Pittsburgh, PA</a:t>
            </a:r>
            <a:br>
              <a:rPr lang="en-US" sz="3200" i="1" spc="300" dirty="0">
                <a:solidFill>
                  <a:srgbClr val="C00000"/>
                </a:solidFill>
                <a:cs typeface="Calibri"/>
              </a:rPr>
            </a:br>
            <a:r>
              <a:rPr lang="en-US" sz="3100" i="1" spc="300" dirty="0">
                <a:solidFill>
                  <a:srgbClr val="C00000"/>
                </a:solidFill>
                <a:cs typeface="Calibri"/>
              </a:rPr>
              <a:t>January 2009</a:t>
            </a:r>
            <a:endParaRPr lang="en-US" sz="2800" spc="300" dirty="0">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0396"/>
            <a:ext cx="9144000" cy="3373193"/>
          </a:xfrm>
          <a:prstGeom prst="rect">
            <a:avLst/>
          </a:prstGeom>
        </p:spPr>
      </p:pic>
    </p:spTree>
    <p:extLst>
      <p:ext uri="{BB962C8B-B14F-4D97-AF65-F5344CB8AC3E}">
        <p14:creationId xmlns:p14="http://schemas.microsoft.com/office/powerpoint/2010/main" val="1870419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31"/>
            <a:ext cx="9144000" cy="928468"/>
          </a:xfrm>
          <a:prstGeom prst="rect">
            <a:avLst/>
          </a:prstGeom>
        </p:spPr>
      </p:pic>
      <p:sp>
        <p:nvSpPr>
          <p:cNvPr id="7" name="Title 1"/>
          <p:cNvSpPr>
            <a:spLocks noGrp="1"/>
          </p:cNvSpPr>
          <p:nvPr>
            <p:ph type="title"/>
          </p:nvPr>
        </p:nvSpPr>
        <p:spPr>
          <a:xfrm>
            <a:off x="0" y="-4630"/>
            <a:ext cx="7269692" cy="696394"/>
          </a:xfrm>
        </p:spPr>
        <p:txBody>
          <a:bodyPr>
            <a:normAutofit/>
          </a:bodyPr>
          <a:lstStyle/>
          <a:p>
            <a:pPr algn="l"/>
            <a:r>
              <a:rPr lang="en-US" sz="3200" dirty="0">
                <a:solidFill>
                  <a:schemeClr val="bg1"/>
                </a:solidFill>
              </a:rPr>
              <a:t>Memorial Park’s SVI</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60671"/>
            <a:ext cx="9093765" cy="4857250"/>
          </a:xfrm>
          <a:prstGeom prst="rect">
            <a:avLst/>
          </a:prstGeom>
        </p:spPr>
      </p:pic>
    </p:spTree>
    <p:extLst>
      <p:ext uri="{BB962C8B-B14F-4D97-AF65-F5344CB8AC3E}">
        <p14:creationId xmlns:p14="http://schemas.microsoft.com/office/powerpoint/2010/main" val="1721279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2D5C85-5BEA-EF42-8F7E-4B608FF4719C}" type="slidenum">
              <a:rPr lang="en-US" smtClean="0"/>
              <a:t>31</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15" y="1324607"/>
            <a:ext cx="8880570" cy="46309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31"/>
            <a:ext cx="9144000" cy="928468"/>
          </a:xfrm>
          <a:prstGeom prst="rect">
            <a:avLst/>
          </a:prstGeom>
        </p:spPr>
      </p:pic>
      <p:sp>
        <p:nvSpPr>
          <p:cNvPr id="7" name="Title 1"/>
          <p:cNvSpPr>
            <a:spLocks noGrp="1"/>
          </p:cNvSpPr>
          <p:nvPr>
            <p:ph type="title"/>
          </p:nvPr>
        </p:nvSpPr>
        <p:spPr>
          <a:xfrm>
            <a:off x="0" y="-4630"/>
            <a:ext cx="7269692" cy="696394"/>
          </a:xfrm>
        </p:spPr>
        <p:txBody>
          <a:bodyPr>
            <a:normAutofit/>
          </a:bodyPr>
          <a:lstStyle/>
          <a:p>
            <a:pPr algn="l"/>
            <a:r>
              <a:rPr lang="en-US" sz="2800" dirty="0">
                <a:solidFill>
                  <a:schemeClr val="bg1"/>
                </a:solidFill>
              </a:rPr>
              <a:t>Memorial Park’s Tenure &amp; Response Rate</a:t>
            </a:r>
          </a:p>
        </p:txBody>
      </p:sp>
    </p:spTree>
    <p:extLst>
      <p:ext uri="{BB962C8B-B14F-4D97-AF65-F5344CB8AC3E}">
        <p14:creationId xmlns:p14="http://schemas.microsoft.com/office/powerpoint/2010/main" val="15921057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2D5C85-5BEA-EF42-8F7E-4B608FF4719C}" type="slidenum">
              <a:rPr lang="en-US" smtClean="0"/>
              <a:t>32</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3471"/>
            <a:ext cx="9144000" cy="44630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1" y="-18742"/>
            <a:ext cx="9144000" cy="928468"/>
          </a:xfrm>
          <a:prstGeom prst="rect">
            <a:avLst/>
          </a:prstGeom>
        </p:spPr>
      </p:pic>
      <p:sp>
        <p:nvSpPr>
          <p:cNvPr id="6" name="Title 1"/>
          <p:cNvSpPr>
            <a:spLocks noGrp="1"/>
          </p:cNvSpPr>
          <p:nvPr>
            <p:ph type="title"/>
          </p:nvPr>
        </p:nvSpPr>
        <p:spPr>
          <a:xfrm>
            <a:off x="197554" y="-4630"/>
            <a:ext cx="7269692" cy="696394"/>
          </a:xfrm>
        </p:spPr>
        <p:txBody>
          <a:bodyPr>
            <a:normAutofit/>
          </a:bodyPr>
          <a:lstStyle/>
          <a:p>
            <a:pPr algn="l"/>
            <a:r>
              <a:rPr lang="en-US" sz="2800" dirty="0">
                <a:solidFill>
                  <a:schemeClr val="bg1"/>
                </a:solidFill>
              </a:rPr>
              <a:t>Memorial Park’s Beliefs</a:t>
            </a:r>
          </a:p>
        </p:txBody>
      </p:sp>
    </p:spTree>
    <p:extLst>
      <p:ext uri="{BB962C8B-B14F-4D97-AF65-F5344CB8AC3E}">
        <p14:creationId xmlns:p14="http://schemas.microsoft.com/office/powerpoint/2010/main" val="398924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2D5C85-5BEA-EF42-8F7E-4B608FF4719C}" type="slidenum">
              <a:rPr lang="en-US" smtClean="0"/>
              <a:t>33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31"/>
            <a:ext cx="9144000" cy="928468"/>
          </a:xfrm>
          <a:prstGeom prst="rect">
            <a:avLst/>
          </a:prstGeom>
        </p:spPr>
      </p:pic>
      <p:sp>
        <p:nvSpPr>
          <p:cNvPr id="6" name="Title 1"/>
          <p:cNvSpPr>
            <a:spLocks noGrp="1"/>
          </p:cNvSpPr>
          <p:nvPr>
            <p:ph type="title"/>
          </p:nvPr>
        </p:nvSpPr>
        <p:spPr>
          <a:xfrm>
            <a:off x="98777" y="-4630"/>
            <a:ext cx="7269692" cy="696394"/>
          </a:xfrm>
        </p:spPr>
        <p:txBody>
          <a:bodyPr>
            <a:normAutofit/>
          </a:bodyPr>
          <a:lstStyle/>
          <a:p>
            <a:pPr algn="l"/>
            <a:r>
              <a:rPr lang="en-US" sz="2800" dirty="0">
                <a:solidFill>
                  <a:schemeClr val="bg1"/>
                </a:solidFill>
              </a:rPr>
              <a:t>Memorial Park’s Spiritual Practices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53" y="1407380"/>
            <a:ext cx="8963921" cy="4524291"/>
          </a:xfrm>
          <a:prstGeom prst="rect">
            <a:avLst/>
          </a:prstGeom>
        </p:spPr>
      </p:pic>
    </p:spTree>
    <p:extLst>
      <p:ext uri="{BB962C8B-B14F-4D97-AF65-F5344CB8AC3E}">
        <p14:creationId xmlns:p14="http://schemas.microsoft.com/office/powerpoint/2010/main" val="2840920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2D5C85-5BEA-EF42-8F7E-4B608FF4719C}" type="slidenum">
              <a:rPr lang="en-US" smtClean="0"/>
              <a:t>34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1"/>
            <a:ext cx="9144000" cy="928468"/>
          </a:xfrm>
          <a:prstGeom prst="rect">
            <a:avLst/>
          </a:prstGeom>
        </p:spPr>
      </p:pic>
      <p:sp>
        <p:nvSpPr>
          <p:cNvPr id="7" name="Title 1"/>
          <p:cNvSpPr>
            <a:spLocks noGrp="1"/>
          </p:cNvSpPr>
          <p:nvPr>
            <p:ph type="title"/>
          </p:nvPr>
        </p:nvSpPr>
        <p:spPr>
          <a:xfrm>
            <a:off x="70555" y="-4630"/>
            <a:ext cx="7269692" cy="696394"/>
          </a:xfrm>
        </p:spPr>
        <p:txBody>
          <a:bodyPr>
            <a:normAutofit/>
          </a:bodyPr>
          <a:lstStyle/>
          <a:p>
            <a:pPr algn="l"/>
            <a:r>
              <a:rPr lang="en-US" sz="2800" dirty="0">
                <a:solidFill>
                  <a:schemeClr val="bg1"/>
                </a:solidFill>
              </a:rPr>
              <a:t>Memorial Park’s Faith in Action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 y="1466869"/>
            <a:ext cx="9104376" cy="4346448"/>
          </a:xfrm>
          <a:prstGeom prst="rect">
            <a:avLst/>
          </a:prstGeom>
        </p:spPr>
      </p:pic>
    </p:spTree>
    <p:extLst>
      <p:ext uri="{BB962C8B-B14F-4D97-AF65-F5344CB8AC3E}">
        <p14:creationId xmlns:p14="http://schemas.microsoft.com/office/powerpoint/2010/main" val="14535212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0" y="-137258"/>
            <a:ext cx="8788400" cy="1143000"/>
          </a:xfrm>
        </p:spPr>
        <p:txBody>
          <a:bodyPr>
            <a:noAutofit/>
          </a:bodyPr>
          <a:lstStyle/>
          <a:p>
            <a:pPr algn="l"/>
            <a:r>
              <a:rPr lang="en-US" sz="3200" dirty="0">
                <a:solidFill>
                  <a:srgbClr val="FFFFFF"/>
                </a:solidFill>
              </a:rPr>
              <a:t>Memorial Park’s Satisfaction</a:t>
            </a:r>
          </a:p>
        </p:txBody>
      </p:sp>
      <p:sp>
        <p:nvSpPr>
          <p:cNvPr id="2" name="Slide Number Placeholder 1"/>
          <p:cNvSpPr>
            <a:spLocks noGrp="1"/>
          </p:cNvSpPr>
          <p:nvPr>
            <p:ph type="sldNum" sz="quarter" idx="12"/>
          </p:nvPr>
        </p:nvSpPr>
        <p:spPr/>
        <p:txBody>
          <a:bodyPr/>
          <a:lstStyle/>
          <a:p>
            <a:fld id="{992D5C85-5BEA-EF42-8F7E-4B608FF4719C}" type="slidenum">
              <a:rPr lang="en-US" smtClean="0"/>
              <a:t>35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31"/>
            <a:ext cx="9144000" cy="928468"/>
          </a:xfrm>
          <a:prstGeom prst="rect">
            <a:avLst/>
          </a:prstGeom>
        </p:spPr>
      </p:pic>
      <p:sp>
        <p:nvSpPr>
          <p:cNvPr id="6" name="Title 1"/>
          <p:cNvSpPr txBox="1">
            <a:spLocks/>
          </p:cNvSpPr>
          <p:nvPr/>
        </p:nvSpPr>
        <p:spPr>
          <a:xfrm>
            <a:off x="28222" y="-18741"/>
            <a:ext cx="7269692" cy="6963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800" dirty="0">
                <a:solidFill>
                  <a:schemeClr val="bg1"/>
                </a:solidFill>
              </a:rPr>
              <a:t>Memorial Park’s Satisfaction &amp; Barriers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81324"/>
            <a:ext cx="9144000" cy="3917988"/>
          </a:xfrm>
          <a:prstGeom prst="rect">
            <a:avLst/>
          </a:prstGeom>
        </p:spPr>
      </p:pic>
    </p:spTree>
    <p:extLst>
      <p:ext uri="{BB962C8B-B14F-4D97-AF65-F5344CB8AC3E}">
        <p14:creationId xmlns:p14="http://schemas.microsoft.com/office/powerpoint/2010/main" val="17049456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1"/>
            <a:ext cx="9144000" cy="928468"/>
          </a:xfrm>
          <a:prstGeom prst="rect">
            <a:avLst/>
          </a:prstGeom>
        </p:spPr>
      </p:pic>
      <p:sp>
        <p:nvSpPr>
          <p:cNvPr id="16" name="Title 1"/>
          <p:cNvSpPr>
            <a:spLocks noGrp="1"/>
          </p:cNvSpPr>
          <p:nvPr>
            <p:ph type="title"/>
          </p:nvPr>
        </p:nvSpPr>
        <p:spPr>
          <a:xfrm>
            <a:off x="77440" y="-32852"/>
            <a:ext cx="7269692" cy="696394"/>
          </a:xfrm>
        </p:spPr>
        <p:txBody>
          <a:bodyPr>
            <a:normAutofit/>
          </a:bodyPr>
          <a:lstStyle/>
          <a:p>
            <a:pPr algn="l"/>
            <a:r>
              <a:rPr lang="en-US" sz="2800" dirty="0" smtClean="0">
                <a:solidFill>
                  <a:schemeClr val="bg1"/>
                </a:solidFill>
              </a:rPr>
              <a:t>Memorial Park’s 2009 Archetype</a:t>
            </a:r>
            <a:endParaRPr lang="en-US" sz="2800" dirty="0">
              <a:solidFill>
                <a:schemeClr val="bg1"/>
              </a:solidFill>
            </a:endParaRPr>
          </a:p>
        </p:txBody>
      </p:sp>
      <p:cxnSp>
        <p:nvCxnSpPr>
          <p:cNvPr id="7" name="Straight Connector 6"/>
          <p:cNvCxnSpPr/>
          <p:nvPr/>
        </p:nvCxnSpPr>
        <p:spPr>
          <a:xfrm>
            <a:off x="71562" y="3609892"/>
            <a:ext cx="89690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72000" y="1278138"/>
            <a:ext cx="15903" cy="4886687"/>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311718" y="644868"/>
            <a:ext cx="2552369" cy="707886"/>
          </a:xfrm>
          <a:prstGeom prst="rect">
            <a:avLst/>
          </a:prstGeom>
          <a:noFill/>
        </p:spPr>
        <p:txBody>
          <a:bodyPr wrap="square" rtlCol="0">
            <a:spAutoFit/>
          </a:bodyPr>
          <a:lstStyle/>
          <a:p>
            <a:pPr algn="ctr"/>
            <a:r>
              <a:rPr lang="en-US" sz="2000" b="1" dirty="0">
                <a:solidFill>
                  <a:srgbClr val="CC0000"/>
                </a:solidFill>
                <a:latin typeface="+mn-lt"/>
              </a:rPr>
              <a:t>Congregant Characteristics</a:t>
            </a:r>
          </a:p>
        </p:txBody>
      </p:sp>
      <p:sp>
        <p:nvSpPr>
          <p:cNvPr id="26" name="TextBox 25"/>
          <p:cNvSpPr txBox="1"/>
          <p:nvPr/>
        </p:nvSpPr>
        <p:spPr>
          <a:xfrm>
            <a:off x="-145775" y="3609892"/>
            <a:ext cx="2157455" cy="707886"/>
          </a:xfrm>
          <a:prstGeom prst="rect">
            <a:avLst/>
          </a:prstGeom>
          <a:noFill/>
        </p:spPr>
        <p:txBody>
          <a:bodyPr wrap="square" rtlCol="0">
            <a:spAutoFit/>
          </a:bodyPr>
          <a:lstStyle/>
          <a:p>
            <a:pPr algn="ctr"/>
            <a:r>
              <a:rPr lang="en-US" sz="2000" b="1" dirty="0">
                <a:solidFill>
                  <a:schemeClr val="tx2">
                    <a:lumMod val="50000"/>
                  </a:schemeClr>
                </a:solidFill>
                <a:latin typeface="+mn-lt"/>
              </a:rPr>
              <a:t>Church Characteristics</a:t>
            </a:r>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286" y="4709973"/>
            <a:ext cx="1308575" cy="1099566"/>
          </a:xfrm>
          <a:prstGeom prst="rect">
            <a:avLst/>
          </a:prstGeom>
        </p:spPr>
      </p:pic>
      <p:sp>
        <p:nvSpPr>
          <p:cNvPr id="37" name="Content Placeholder 6"/>
          <p:cNvSpPr>
            <a:spLocks noGrp="1"/>
          </p:cNvSpPr>
          <p:nvPr>
            <p:ph idx="1"/>
          </p:nvPr>
        </p:nvSpPr>
        <p:spPr>
          <a:xfrm>
            <a:off x="2704110" y="2468641"/>
            <a:ext cx="4281154" cy="1659276"/>
          </a:xfrm>
          <a:solidFill>
            <a:schemeClr val="bg1"/>
          </a:solidFill>
        </p:spPr>
        <p:txBody>
          <a:bodyPr>
            <a:normAutofit/>
          </a:bodyPr>
          <a:lstStyle/>
          <a:p>
            <a:pPr marL="0" indent="0">
              <a:buNone/>
            </a:pPr>
            <a:r>
              <a:rPr lang="en-US" sz="2200" dirty="0"/>
              <a:t>Three </a:t>
            </a:r>
            <a:r>
              <a:rPr lang="en-US" sz="2200" dirty="0" smtClean="0"/>
              <a:t>Characteristics</a:t>
            </a:r>
            <a:r>
              <a:rPr lang="en-US" sz="2200" dirty="0"/>
              <a:t>:</a:t>
            </a:r>
          </a:p>
          <a:p>
            <a:pPr lvl="1">
              <a:buFont typeface="Arial" panose="020B0604020202020204" pitchFamily="34" charset="0"/>
              <a:buChar char="•"/>
            </a:pPr>
            <a:r>
              <a:rPr lang="en-US" sz="2200" dirty="0"/>
              <a:t>Spiritual Apathy</a:t>
            </a:r>
          </a:p>
          <a:p>
            <a:pPr lvl="1">
              <a:buFont typeface="Arial" panose="020B0604020202020204" pitchFamily="34" charset="0"/>
              <a:buChar char="•"/>
            </a:pPr>
            <a:r>
              <a:rPr lang="en-US" sz="2200" dirty="0"/>
              <a:t>Longtime Spiritual Immaturity</a:t>
            </a:r>
          </a:p>
          <a:p>
            <a:pPr lvl="1">
              <a:buFont typeface="Arial" panose="020B0604020202020204" pitchFamily="34" charset="0"/>
              <a:buChar char="•"/>
            </a:pPr>
            <a:r>
              <a:rPr lang="en-US" sz="2200" dirty="0"/>
              <a:t>Happy Congregants </a:t>
            </a:r>
          </a:p>
        </p:txBody>
      </p:sp>
      <p:sp>
        <p:nvSpPr>
          <p:cNvPr id="2" name="TextBox 1"/>
          <p:cNvSpPr txBox="1"/>
          <p:nvPr/>
        </p:nvSpPr>
        <p:spPr>
          <a:xfrm>
            <a:off x="4666045" y="4762979"/>
            <a:ext cx="1642779" cy="1325351"/>
          </a:xfrm>
          <a:prstGeom prst="rect">
            <a:avLst/>
          </a:prstGeom>
          <a:noFill/>
          <a:ln>
            <a:solidFill>
              <a:schemeClr val="accent1">
                <a:lumMod val="50000"/>
              </a:schemeClr>
            </a:solidFill>
          </a:ln>
        </p:spPr>
        <p:txBody>
          <a:bodyPr wrap="square" rtlCol="0">
            <a:spAutoFit/>
          </a:bodyPr>
          <a:lstStyle/>
          <a:p>
            <a:endParaRPr lang="en-US" dirty="0"/>
          </a:p>
        </p:txBody>
      </p:sp>
    </p:spTree>
    <p:extLst>
      <p:ext uri="{BB962C8B-B14F-4D97-AF65-F5344CB8AC3E}">
        <p14:creationId xmlns:p14="http://schemas.microsoft.com/office/powerpoint/2010/main" val="12900111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FDFCF2C-EFE5-C14A-AA1A-6B269311836B}" type="slidenum">
              <a:rPr lang="en-US" smtClean="0"/>
              <a:pPr>
                <a:defRPr/>
              </a:pPr>
              <a:t>37</a:t>
            </a:fld>
            <a:endParaRPr lang="en-US" dirty="0"/>
          </a:p>
        </p:txBody>
      </p:sp>
      <p:sp>
        <p:nvSpPr>
          <p:cNvPr id="14" name="Content Placeholder 6"/>
          <p:cNvSpPr>
            <a:spLocks noGrp="1"/>
          </p:cNvSpPr>
          <p:nvPr>
            <p:ph idx="1"/>
          </p:nvPr>
        </p:nvSpPr>
        <p:spPr>
          <a:xfrm>
            <a:off x="720583" y="1234386"/>
            <a:ext cx="7861300" cy="4701824"/>
          </a:xfrm>
        </p:spPr>
        <p:txBody>
          <a:bodyPr>
            <a:normAutofit/>
          </a:bodyPr>
          <a:lstStyle/>
          <a:p>
            <a:r>
              <a:rPr lang="en-US" sz="2400" dirty="0" smtClean="0"/>
              <a:t>Created a Crunch Team</a:t>
            </a:r>
          </a:p>
          <a:p>
            <a:pPr lvl="1"/>
            <a:r>
              <a:rPr lang="en-US" sz="2000" dirty="0" smtClean="0"/>
              <a:t>Took the data deeper, specific conclusions</a:t>
            </a:r>
          </a:p>
          <a:p>
            <a:pPr lvl="1"/>
            <a:r>
              <a:rPr lang="en-US" sz="2000" dirty="0" smtClean="0"/>
              <a:t>Got staff on board, then deacons</a:t>
            </a:r>
            <a:endParaRPr lang="en-US" sz="2400" dirty="0"/>
          </a:p>
          <a:p>
            <a:r>
              <a:rPr lang="en-US" sz="2400" dirty="0" smtClean="0"/>
              <a:t>Pursued a Culture Transformation, not a new program</a:t>
            </a:r>
          </a:p>
          <a:p>
            <a:pPr lvl="1"/>
            <a:r>
              <a:rPr lang="en-US" sz="2000" dirty="0" smtClean="0"/>
              <a:t>Goal: authenticity, trust, transparency</a:t>
            </a:r>
          </a:p>
          <a:p>
            <a:pPr lvl="1"/>
            <a:r>
              <a:rPr lang="en-US" sz="2000" dirty="0" smtClean="0"/>
              <a:t>Depended on role modeling by church  leaders</a:t>
            </a:r>
          </a:p>
          <a:p>
            <a:pPr lvl="1"/>
            <a:r>
              <a:rPr lang="en-US" sz="2000" dirty="0" smtClean="0"/>
              <a:t>Kick-off was a retreat</a:t>
            </a:r>
            <a:endParaRPr lang="en-US" sz="900" dirty="0"/>
          </a:p>
          <a:p>
            <a:r>
              <a:rPr lang="en-US" sz="2400" dirty="0" smtClean="0"/>
              <a:t>Embedded the Bible through teaching</a:t>
            </a:r>
          </a:p>
          <a:p>
            <a:pPr lvl="1"/>
            <a:r>
              <a:rPr lang="en-US" sz="2000" dirty="0" smtClean="0"/>
              <a:t>Delved deeply into the Bible—not the norm</a:t>
            </a:r>
          </a:p>
          <a:p>
            <a:pPr lvl="2"/>
            <a:r>
              <a:rPr lang="en-US" sz="1800" dirty="0" smtClean="0"/>
              <a:t>Taught on Romans for 12 months</a:t>
            </a:r>
          </a:p>
          <a:p>
            <a:pPr lvl="1"/>
            <a:r>
              <a:rPr lang="en-US" sz="2000" dirty="0" smtClean="0"/>
              <a:t>Launched Academy of Faith</a:t>
            </a:r>
          </a:p>
          <a:p>
            <a:pPr lvl="1"/>
            <a:r>
              <a:rPr lang="en-US" sz="2000" dirty="0" smtClean="0"/>
              <a:t>Organized small groups/teaching based on segments</a:t>
            </a:r>
            <a:endParaRPr lang="en-US" sz="2000" dirty="0"/>
          </a:p>
          <a:p>
            <a:endParaRPr lang="en-US" sz="2400" dirty="0" smtClean="0"/>
          </a:p>
        </p:txBody>
      </p:sp>
      <p:sp>
        <p:nvSpPr>
          <p:cNvPr id="3" name="TextBox 2"/>
          <p:cNvSpPr txBox="1"/>
          <p:nvPr/>
        </p:nvSpPr>
        <p:spPr>
          <a:xfrm>
            <a:off x="8992923" y="3605700"/>
            <a:ext cx="184666" cy="369332"/>
          </a:xfrm>
          <a:prstGeom prst="rect">
            <a:avLst/>
          </a:prstGeom>
          <a:noFill/>
        </p:spPr>
        <p:txBody>
          <a:bodyPr wrap="none" rtlCol="0">
            <a:spAutoFit/>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1"/>
            <a:ext cx="9144000" cy="928468"/>
          </a:xfrm>
          <a:prstGeom prst="rect">
            <a:avLst/>
          </a:prstGeom>
        </p:spPr>
      </p:pic>
      <p:sp>
        <p:nvSpPr>
          <p:cNvPr id="9" name="Title 1"/>
          <p:cNvSpPr>
            <a:spLocks noGrp="1"/>
          </p:cNvSpPr>
          <p:nvPr>
            <p:ph type="title"/>
          </p:nvPr>
        </p:nvSpPr>
        <p:spPr>
          <a:xfrm>
            <a:off x="190328" y="-4630"/>
            <a:ext cx="7269692" cy="696394"/>
          </a:xfrm>
        </p:spPr>
        <p:txBody>
          <a:bodyPr>
            <a:normAutofit/>
          </a:bodyPr>
          <a:lstStyle/>
          <a:p>
            <a:pPr algn="l"/>
            <a:r>
              <a:rPr lang="en-US" sz="2800" dirty="0" smtClean="0">
                <a:solidFill>
                  <a:schemeClr val="bg1"/>
                </a:solidFill>
              </a:rPr>
              <a:t>What Did They Do?</a:t>
            </a:r>
            <a:endParaRPr lang="en-US" sz="2800" dirty="0">
              <a:solidFill>
                <a:schemeClr val="bg1"/>
              </a:solidFill>
            </a:endParaRPr>
          </a:p>
        </p:txBody>
      </p:sp>
    </p:spTree>
    <p:extLst>
      <p:ext uri="{BB962C8B-B14F-4D97-AF65-F5344CB8AC3E}">
        <p14:creationId xmlns:p14="http://schemas.microsoft.com/office/powerpoint/2010/main" val="2224475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4994852"/>
            <a:ext cx="9144000" cy="1470025"/>
          </a:xfrm>
        </p:spPr>
        <p:txBody>
          <a:bodyPr>
            <a:normAutofit fontScale="90000"/>
          </a:bodyPr>
          <a:lstStyle/>
          <a:p>
            <a:r>
              <a:rPr lang="en-US" sz="3200" spc="300" dirty="0">
                <a:solidFill>
                  <a:srgbClr val="C00000"/>
                </a:solidFill>
                <a:cs typeface="Calibri"/>
              </a:rPr>
              <a:t>CASE STUDY:</a:t>
            </a:r>
            <a:r>
              <a:rPr lang="en-US" sz="3200" b="1" spc="300" dirty="0">
                <a:solidFill>
                  <a:srgbClr val="C00000"/>
                </a:solidFill>
                <a:cs typeface="Calibri"/>
              </a:rPr>
              <a:t> </a:t>
            </a:r>
            <a:br>
              <a:rPr lang="en-US" sz="3200" b="1" spc="300" dirty="0">
                <a:solidFill>
                  <a:srgbClr val="C00000"/>
                </a:solidFill>
                <a:cs typeface="Calibri"/>
              </a:rPr>
            </a:br>
            <a:r>
              <a:rPr lang="en-US" sz="3200" i="1" spc="300" dirty="0">
                <a:solidFill>
                  <a:srgbClr val="C00000"/>
                </a:solidFill>
                <a:cs typeface="Calibri"/>
              </a:rPr>
              <a:t>Memorial Park Presbyterian</a:t>
            </a:r>
            <a:br>
              <a:rPr lang="en-US" sz="3200" i="1" spc="300" dirty="0">
                <a:solidFill>
                  <a:srgbClr val="C00000"/>
                </a:solidFill>
                <a:cs typeface="Calibri"/>
              </a:rPr>
            </a:br>
            <a:r>
              <a:rPr lang="en-US" sz="3200" i="1" spc="300" dirty="0">
                <a:solidFill>
                  <a:srgbClr val="C00000"/>
                </a:solidFill>
                <a:cs typeface="Calibri"/>
              </a:rPr>
              <a:t>  Pittsburgh, PA</a:t>
            </a:r>
            <a:br>
              <a:rPr lang="en-US" sz="3200" i="1" spc="300" dirty="0">
                <a:solidFill>
                  <a:srgbClr val="C00000"/>
                </a:solidFill>
                <a:cs typeface="Calibri"/>
              </a:rPr>
            </a:br>
            <a:r>
              <a:rPr lang="en-US" sz="3100" i="1" spc="300" dirty="0">
                <a:solidFill>
                  <a:srgbClr val="C00000"/>
                </a:solidFill>
                <a:cs typeface="Calibri"/>
              </a:rPr>
              <a:t>January 2012</a:t>
            </a:r>
            <a:endParaRPr lang="en-US" sz="2800" spc="300" dirty="0">
              <a:solidFill>
                <a:srgbClr val="C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8693"/>
            <a:ext cx="9144000" cy="3373193"/>
          </a:xfrm>
          <a:prstGeom prst="rect">
            <a:avLst/>
          </a:prstGeom>
        </p:spPr>
      </p:pic>
    </p:spTree>
    <p:extLst>
      <p:ext uri="{BB962C8B-B14F-4D97-AF65-F5344CB8AC3E}">
        <p14:creationId xmlns:p14="http://schemas.microsoft.com/office/powerpoint/2010/main" val="2053872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piritual-B&amp;A-Cha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pPr>
              <a:defRPr/>
            </a:pPr>
            <a:fld id="{553DBE57-CFE9-CE49-A3E3-C12FE38BF4EA}" type="slidenum">
              <a:rPr lang="en-US" smtClean="0"/>
              <a:pPr>
                <a:defRPr/>
              </a:pPr>
              <a:t>3</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31"/>
            <a:ext cx="9144000" cy="1200858"/>
          </a:xfrm>
          <a:prstGeom prst="rect">
            <a:avLst/>
          </a:prstGeom>
        </p:spPr>
      </p:pic>
      <p:sp>
        <p:nvSpPr>
          <p:cNvPr id="9" name="TextBox 8"/>
          <p:cNvSpPr txBox="1"/>
          <p:nvPr/>
        </p:nvSpPr>
        <p:spPr>
          <a:xfrm>
            <a:off x="265797" y="118148"/>
            <a:ext cx="4280939" cy="584776"/>
          </a:xfrm>
          <a:prstGeom prst="rect">
            <a:avLst/>
          </a:prstGeom>
          <a:noFill/>
        </p:spPr>
        <p:txBody>
          <a:bodyPr wrap="none" rtlCol="0">
            <a:spAutoFit/>
          </a:bodyPr>
          <a:lstStyle/>
          <a:p>
            <a:r>
              <a:rPr lang="en-US" sz="3200" dirty="0" smtClean="0">
                <a:solidFill>
                  <a:srgbClr val="FFFFFF"/>
                </a:solidFill>
                <a:latin typeface="+mj-lt"/>
              </a:rPr>
              <a:t>This is what we expected</a:t>
            </a:r>
            <a:r>
              <a:rPr lang="is-IS" sz="3200" dirty="0" smtClean="0">
                <a:solidFill>
                  <a:srgbClr val="FFFFFF"/>
                </a:solidFill>
                <a:latin typeface="+mj-lt"/>
              </a:rPr>
              <a:t>…</a:t>
            </a:r>
            <a:endParaRPr lang="en-US" sz="3200" dirty="0">
              <a:solidFill>
                <a:srgbClr val="FFFFFF"/>
              </a:solidFill>
              <a:latin typeface="+mj-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027" y="1347320"/>
            <a:ext cx="8858291" cy="4798555"/>
          </a:xfrm>
          <a:prstGeom prst="rect">
            <a:avLst/>
          </a:prstGeom>
        </p:spPr>
      </p:pic>
      <p:sp>
        <p:nvSpPr>
          <p:cNvPr id="116741" name="Text Box 14"/>
          <p:cNvSpPr txBox="1">
            <a:spLocks noChangeArrowheads="1"/>
          </p:cNvSpPr>
          <p:nvPr/>
        </p:nvSpPr>
        <p:spPr bwMode="auto">
          <a:xfrm>
            <a:off x="2270125" y="5649913"/>
            <a:ext cx="184150" cy="396875"/>
          </a:xfrm>
          <a:prstGeom prst="rect">
            <a:avLst/>
          </a:prstGeom>
          <a:noFill/>
          <a:ln w="28575">
            <a:noFill/>
            <a:miter lim="800000"/>
            <a:headEnd/>
            <a:tailEnd/>
          </a:ln>
        </p:spPr>
        <p:txBody>
          <a:bodyPr wrap="none">
            <a:prstTxWarp prst="textNoShape">
              <a:avLst/>
            </a:prstTxWarp>
            <a:spAutoFit/>
          </a:bodyPr>
          <a:lstStyle/>
          <a:p>
            <a:endParaRPr lang="en-US" sz="2000" b="1" dirty="0"/>
          </a:p>
        </p:txBody>
      </p:sp>
      <p:sp>
        <p:nvSpPr>
          <p:cNvPr id="6" name="AutoShape 3"/>
          <p:cNvSpPr>
            <a:spLocks noChangeAspect="1" noChangeArrowheads="1" noTextEdit="1"/>
          </p:cNvSpPr>
          <p:nvPr/>
        </p:nvSpPr>
        <p:spPr bwMode="auto">
          <a:xfrm>
            <a:off x="855663" y="2034029"/>
            <a:ext cx="721677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Slide Number Placeholder 1"/>
          <p:cNvSpPr>
            <a:spLocks noGrp="1"/>
          </p:cNvSpPr>
          <p:nvPr>
            <p:ph type="sldNum" sz="quarter" idx="12"/>
          </p:nvPr>
        </p:nvSpPr>
        <p:spPr/>
        <p:txBody>
          <a:bodyPr/>
          <a:lstStyle/>
          <a:p>
            <a:fld id="{992D5C85-5BEA-EF42-8F7E-4B608FF4719C}" type="slidenum">
              <a:rPr lang="en-US" smtClean="0"/>
              <a:t>39</a:t>
            </a:fld>
            <a:endParaRPr lang="en-US" dirty="0"/>
          </a:p>
        </p:txBody>
      </p:sp>
      <p:sp>
        <p:nvSpPr>
          <p:cNvPr id="13" name="Rectangle 12"/>
          <p:cNvSpPr/>
          <p:nvPr/>
        </p:nvSpPr>
        <p:spPr>
          <a:xfrm>
            <a:off x="5284809" y="4071423"/>
            <a:ext cx="578556" cy="646331"/>
          </a:xfrm>
          <a:prstGeom prst="rect">
            <a:avLst/>
          </a:prstGeom>
        </p:spPr>
        <p:txBody>
          <a:bodyPr wrap="square">
            <a:spAutoFit/>
          </a:bodyPr>
          <a:lstStyle/>
          <a:p>
            <a:r>
              <a:rPr lang="en-US" sz="3600" dirty="0">
                <a:solidFill>
                  <a:srgbClr val="FF0000"/>
                </a:solidFill>
                <a:latin typeface="Wingdings"/>
                <a:ea typeface="Wingdings"/>
                <a:cs typeface="Wingdings"/>
              </a:rPr>
              <a:t></a:t>
            </a:r>
            <a:endParaRPr lang="en-US" sz="3600" dirty="0">
              <a:solidFill>
                <a:srgbClr val="FF0000"/>
              </a:solidFill>
            </a:endParaRPr>
          </a:p>
        </p:txBody>
      </p:sp>
      <p:sp>
        <p:nvSpPr>
          <p:cNvPr id="24" name="Rectangle 23"/>
          <p:cNvSpPr/>
          <p:nvPr/>
        </p:nvSpPr>
        <p:spPr>
          <a:xfrm>
            <a:off x="1711445" y="4063472"/>
            <a:ext cx="578556" cy="646331"/>
          </a:xfrm>
          <a:prstGeom prst="rect">
            <a:avLst/>
          </a:prstGeom>
        </p:spPr>
        <p:txBody>
          <a:bodyPr wrap="square">
            <a:spAutoFit/>
          </a:bodyPr>
          <a:lstStyle/>
          <a:p>
            <a:r>
              <a:rPr lang="en-US" sz="3600" dirty="0">
                <a:solidFill>
                  <a:srgbClr val="FF0000"/>
                </a:solidFill>
                <a:latin typeface="Wingdings"/>
                <a:ea typeface="Wingdings"/>
                <a:cs typeface="Wingdings"/>
              </a:rPr>
              <a:t></a:t>
            </a:r>
            <a:endParaRPr lang="en-US" sz="3600" dirty="0">
              <a:solidFill>
                <a:srgbClr val="FF0000"/>
              </a:solidFill>
            </a:endParaRPr>
          </a:p>
        </p:txBody>
      </p:sp>
      <p:sp>
        <p:nvSpPr>
          <p:cNvPr id="25" name="Rectangle 24"/>
          <p:cNvSpPr/>
          <p:nvPr/>
        </p:nvSpPr>
        <p:spPr>
          <a:xfrm>
            <a:off x="4302894" y="3425092"/>
            <a:ext cx="578556" cy="646331"/>
          </a:xfrm>
          <a:prstGeom prst="rect">
            <a:avLst/>
          </a:prstGeom>
        </p:spPr>
        <p:txBody>
          <a:bodyPr wrap="square">
            <a:spAutoFit/>
          </a:bodyPr>
          <a:lstStyle/>
          <a:p>
            <a:r>
              <a:rPr lang="en-US" sz="3600" dirty="0">
                <a:solidFill>
                  <a:srgbClr val="FF0000"/>
                </a:solidFill>
                <a:latin typeface="Wingdings"/>
                <a:ea typeface="Wingdings"/>
                <a:cs typeface="Wingdings"/>
              </a:rPr>
              <a:t></a:t>
            </a:r>
            <a:endParaRPr lang="en-US" sz="3600" dirty="0">
              <a:solidFill>
                <a:srgbClr val="FF0000"/>
              </a:solidFill>
            </a:endParaRPr>
          </a:p>
        </p:txBody>
      </p:sp>
      <p:sp>
        <p:nvSpPr>
          <p:cNvPr id="26" name="Rectangle 25"/>
          <p:cNvSpPr/>
          <p:nvPr/>
        </p:nvSpPr>
        <p:spPr>
          <a:xfrm>
            <a:off x="2787562" y="1347320"/>
            <a:ext cx="578556" cy="646331"/>
          </a:xfrm>
          <a:prstGeom prst="rect">
            <a:avLst/>
          </a:prstGeom>
        </p:spPr>
        <p:txBody>
          <a:bodyPr wrap="square">
            <a:spAutoFit/>
          </a:bodyPr>
          <a:lstStyle/>
          <a:p>
            <a:r>
              <a:rPr lang="en-US" sz="3600" dirty="0">
                <a:solidFill>
                  <a:srgbClr val="FF0000"/>
                </a:solidFill>
                <a:latin typeface="Wingdings"/>
                <a:ea typeface="Wingdings"/>
                <a:cs typeface="Wingdings"/>
              </a:rPr>
              <a:t></a:t>
            </a:r>
            <a:endParaRPr lang="en-US" sz="3600" dirty="0">
              <a:solidFill>
                <a:srgbClr val="FF0000"/>
              </a:solidFill>
            </a:endParaRPr>
          </a:p>
        </p:txBody>
      </p:sp>
      <p:sp>
        <p:nvSpPr>
          <p:cNvPr id="27" name="TextBox 26"/>
          <p:cNvSpPr txBox="1"/>
          <p:nvPr/>
        </p:nvSpPr>
        <p:spPr>
          <a:xfrm>
            <a:off x="6170735" y="2264571"/>
            <a:ext cx="2775119" cy="369332"/>
          </a:xfrm>
          <a:prstGeom prst="rect">
            <a:avLst/>
          </a:prstGeom>
          <a:noFill/>
        </p:spPr>
        <p:txBody>
          <a:bodyPr wrap="none" rtlCol="0">
            <a:spAutoFit/>
          </a:bodyPr>
          <a:lstStyle/>
          <a:p>
            <a:r>
              <a:rPr lang="en-US" sz="1800" dirty="0"/>
              <a:t>=</a:t>
            </a:r>
            <a:r>
              <a:rPr lang="en-US" sz="1400" dirty="0"/>
              <a:t> Compared to Previous Survey</a:t>
            </a:r>
            <a:endParaRPr lang="en-US" sz="1800" dirty="0"/>
          </a:p>
        </p:txBody>
      </p:sp>
      <p:sp>
        <p:nvSpPr>
          <p:cNvPr id="3" name="Rectangle 2"/>
          <p:cNvSpPr/>
          <p:nvPr/>
        </p:nvSpPr>
        <p:spPr>
          <a:xfrm>
            <a:off x="5729658" y="2049034"/>
            <a:ext cx="441077" cy="769441"/>
          </a:xfrm>
          <a:prstGeom prst="rect">
            <a:avLst/>
          </a:prstGeom>
        </p:spPr>
        <p:txBody>
          <a:bodyPr wrap="square">
            <a:spAutoFit/>
          </a:bodyPr>
          <a:lstStyle/>
          <a:p>
            <a:pPr marL="342900" indent="-342900">
              <a:spcBef>
                <a:spcPct val="20000"/>
              </a:spcBef>
            </a:pPr>
            <a:r>
              <a:rPr lang="en-US" dirty="0">
                <a:latin typeface="Wingdings"/>
                <a:ea typeface="Wingdings"/>
                <a:cs typeface="Wingdings"/>
              </a:rPr>
              <a:t></a:t>
            </a:r>
            <a:endParaRPr lang="en-US" b="1"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31"/>
            <a:ext cx="9144000" cy="928468"/>
          </a:xfrm>
          <a:prstGeom prst="rect">
            <a:avLst/>
          </a:prstGeom>
        </p:spPr>
      </p:pic>
      <p:sp>
        <p:nvSpPr>
          <p:cNvPr id="15" name="Title 1"/>
          <p:cNvSpPr>
            <a:spLocks noGrp="1"/>
          </p:cNvSpPr>
          <p:nvPr>
            <p:ph type="title"/>
          </p:nvPr>
        </p:nvSpPr>
        <p:spPr>
          <a:xfrm>
            <a:off x="84666" y="-4630"/>
            <a:ext cx="7269692" cy="696394"/>
          </a:xfrm>
        </p:spPr>
        <p:txBody>
          <a:bodyPr>
            <a:normAutofit/>
          </a:bodyPr>
          <a:lstStyle/>
          <a:p>
            <a:pPr algn="l"/>
            <a:r>
              <a:rPr lang="en-US" sz="2800" dirty="0">
                <a:solidFill>
                  <a:schemeClr val="bg1"/>
                </a:solidFill>
              </a:rPr>
              <a:t>Memorial Park’s 2012 SVI</a:t>
            </a:r>
          </a:p>
        </p:txBody>
      </p:sp>
    </p:spTree>
    <p:extLst>
      <p:ext uri="{BB962C8B-B14F-4D97-AF65-F5344CB8AC3E}">
        <p14:creationId xmlns:p14="http://schemas.microsoft.com/office/powerpoint/2010/main" val="16197827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71" y="1467556"/>
            <a:ext cx="9001009" cy="4281237"/>
          </a:xfrm>
          <a:prstGeom prst="rect">
            <a:avLst/>
          </a:prstGeom>
        </p:spPr>
      </p:pic>
      <p:sp>
        <p:nvSpPr>
          <p:cNvPr id="2" name="Slide Number Placeholder 1"/>
          <p:cNvSpPr>
            <a:spLocks noGrp="1"/>
          </p:cNvSpPr>
          <p:nvPr>
            <p:ph type="sldNum" sz="quarter" idx="12"/>
          </p:nvPr>
        </p:nvSpPr>
        <p:spPr/>
        <p:txBody>
          <a:bodyPr/>
          <a:lstStyle/>
          <a:p>
            <a:fld id="{992D5C85-5BEA-EF42-8F7E-4B608FF4719C}" type="slidenum">
              <a:rPr lang="en-US" smtClean="0"/>
              <a:t>40</a:t>
            </a:fld>
            <a:endParaRPr lang="en-US"/>
          </a:p>
        </p:txBody>
      </p:sp>
      <p:sp>
        <p:nvSpPr>
          <p:cNvPr id="14" name="Rectangle 13"/>
          <p:cNvSpPr/>
          <p:nvPr/>
        </p:nvSpPr>
        <p:spPr>
          <a:xfrm>
            <a:off x="4332649" y="1928438"/>
            <a:ext cx="578556" cy="646331"/>
          </a:xfrm>
          <a:prstGeom prst="rect">
            <a:avLst/>
          </a:prstGeom>
        </p:spPr>
        <p:txBody>
          <a:bodyPr wrap="square">
            <a:spAutoFit/>
          </a:bodyPr>
          <a:lstStyle/>
          <a:p>
            <a:r>
              <a:rPr lang="en-US" sz="3600" dirty="0">
                <a:solidFill>
                  <a:srgbClr val="FF0000"/>
                </a:solidFill>
                <a:latin typeface="Wingdings"/>
                <a:ea typeface="Wingdings"/>
                <a:cs typeface="Wingdings"/>
              </a:rPr>
              <a:t></a:t>
            </a:r>
            <a:endParaRPr lang="en-US" sz="3600" dirty="0">
              <a:solidFill>
                <a:srgbClr val="FF0000"/>
              </a:solidFill>
            </a:endParaRPr>
          </a:p>
        </p:txBody>
      </p:sp>
      <p:sp>
        <p:nvSpPr>
          <p:cNvPr id="17" name="Rectangle 16"/>
          <p:cNvSpPr/>
          <p:nvPr/>
        </p:nvSpPr>
        <p:spPr>
          <a:xfrm>
            <a:off x="5202427" y="2665118"/>
            <a:ext cx="578556" cy="646331"/>
          </a:xfrm>
          <a:prstGeom prst="rect">
            <a:avLst/>
          </a:prstGeom>
        </p:spPr>
        <p:txBody>
          <a:bodyPr wrap="square">
            <a:spAutoFit/>
          </a:bodyPr>
          <a:lstStyle/>
          <a:p>
            <a:r>
              <a:rPr lang="en-US" sz="3600" dirty="0">
                <a:solidFill>
                  <a:srgbClr val="FF0000"/>
                </a:solidFill>
                <a:latin typeface="Wingdings"/>
                <a:ea typeface="Wingdings"/>
                <a:cs typeface="Wingdings"/>
              </a:rPr>
              <a:t></a:t>
            </a:r>
            <a:endParaRPr lang="en-US" sz="3600" dirty="0">
              <a:solidFill>
                <a:srgbClr val="FF0000"/>
              </a:solidFill>
            </a:endParaRPr>
          </a:p>
        </p:txBody>
      </p:sp>
      <p:sp>
        <p:nvSpPr>
          <p:cNvPr id="18" name="Rectangle 17"/>
          <p:cNvSpPr/>
          <p:nvPr/>
        </p:nvSpPr>
        <p:spPr>
          <a:xfrm>
            <a:off x="4200098" y="3338567"/>
            <a:ext cx="578556" cy="646331"/>
          </a:xfrm>
          <a:prstGeom prst="rect">
            <a:avLst/>
          </a:prstGeom>
          <a:noFill/>
        </p:spPr>
        <p:txBody>
          <a:bodyPr wrap="square">
            <a:spAutoFit/>
          </a:bodyPr>
          <a:lstStyle/>
          <a:p>
            <a:r>
              <a:rPr lang="en-US" sz="3600" dirty="0">
                <a:solidFill>
                  <a:srgbClr val="FF0000"/>
                </a:solidFill>
                <a:latin typeface="Wingdings"/>
                <a:ea typeface="Wingdings"/>
                <a:cs typeface="Wingdings"/>
              </a:rPr>
              <a:t></a:t>
            </a:r>
            <a:endParaRPr lang="en-US" sz="3600" dirty="0">
              <a:solidFill>
                <a:srgbClr val="FF0000"/>
              </a:solidFill>
            </a:endParaRPr>
          </a:p>
        </p:txBody>
      </p:sp>
      <p:sp>
        <p:nvSpPr>
          <p:cNvPr id="19" name="Rectangle 18"/>
          <p:cNvSpPr/>
          <p:nvPr/>
        </p:nvSpPr>
        <p:spPr>
          <a:xfrm>
            <a:off x="3754093" y="4049487"/>
            <a:ext cx="578556" cy="646331"/>
          </a:xfrm>
          <a:prstGeom prst="rect">
            <a:avLst/>
          </a:prstGeom>
        </p:spPr>
        <p:txBody>
          <a:bodyPr wrap="square">
            <a:spAutoFit/>
          </a:bodyPr>
          <a:lstStyle/>
          <a:p>
            <a:r>
              <a:rPr lang="en-US" sz="3600" dirty="0">
                <a:solidFill>
                  <a:srgbClr val="FF0000"/>
                </a:solidFill>
                <a:latin typeface="Wingdings"/>
                <a:ea typeface="Wingdings"/>
                <a:cs typeface="Wingdings"/>
              </a:rPr>
              <a:t></a:t>
            </a:r>
            <a:endParaRPr lang="en-US" sz="3600" dirty="0">
              <a:solidFill>
                <a:srgbClr val="FF0000"/>
              </a:solidFill>
            </a:endParaRPr>
          </a:p>
        </p:txBody>
      </p:sp>
      <p:sp>
        <p:nvSpPr>
          <p:cNvPr id="20" name="Rectangle 19"/>
          <p:cNvSpPr/>
          <p:nvPr/>
        </p:nvSpPr>
        <p:spPr>
          <a:xfrm>
            <a:off x="2876216" y="1329056"/>
            <a:ext cx="578556" cy="646331"/>
          </a:xfrm>
          <a:prstGeom prst="rect">
            <a:avLst/>
          </a:prstGeom>
        </p:spPr>
        <p:txBody>
          <a:bodyPr wrap="square">
            <a:spAutoFit/>
          </a:bodyPr>
          <a:lstStyle/>
          <a:p>
            <a:r>
              <a:rPr lang="en-US" sz="3600" dirty="0">
                <a:solidFill>
                  <a:srgbClr val="FF0000"/>
                </a:solidFill>
                <a:latin typeface="Wingdings"/>
                <a:ea typeface="Wingdings"/>
                <a:cs typeface="Wingdings"/>
              </a:rPr>
              <a:t></a:t>
            </a:r>
            <a:endParaRPr lang="en-US" sz="3600" dirty="0">
              <a:solidFill>
                <a:srgbClr val="FF0000"/>
              </a:solidFill>
            </a:endParaRPr>
          </a:p>
        </p:txBody>
      </p:sp>
      <p:sp>
        <p:nvSpPr>
          <p:cNvPr id="5" name="TextBox 4"/>
          <p:cNvSpPr txBox="1"/>
          <p:nvPr/>
        </p:nvSpPr>
        <p:spPr>
          <a:xfrm>
            <a:off x="3273778" y="1467556"/>
            <a:ext cx="1697901" cy="369332"/>
          </a:xfrm>
          <a:prstGeom prst="rect">
            <a:avLst/>
          </a:prstGeom>
          <a:noFill/>
        </p:spPr>
        <p:txBody>
          <a:bodyPr wrap="none" rtlCol="0">
            <a:spAutoFit/>
          </a:bodyPr>
          <a:lstStyle/>
          <a:p>
            <a:r>
              <a:rPr lang="en-US" sz="1800" dirty="0"/>
              <a:t>= </a:t>
            </a:r>
            <a:r>
              <a:rPr lang="en-US" sz="1400" dirty="0"/>
              <a:t>Previous Survey</a:t>
            </a:r>
            <a:endParaRPr lang="en-US" sz="1800" dirty="0"/>
          </a:p>
        </p:txBody>
      </p:sp>
      <p:sp>
        <p:nvSpPr>
          <p:cNvPr id="22" name="Title 1"/>
          <p:cNvSpPr txBox="1">
            <a:spLocks/>
          </p:cNvSpPr>
          <p:nvPr/>
        </p:nvSpPr>
        <p:spPr>
          <a:xfrm>
            <a:off x="108284" y="-89132"/>
            <a:ext cx="9144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3200" dirty="0">
                <a:solidFill>
                  <a:srgbClr val="FFFFFF"/>
                </a:solidFill>
              </a:rPr>
              <a:t>Memorial Park’s Beliefs 2012</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31"/>
            <a:ext cx="9144000" cy="928468"/>
          </a:xfrm>
          <a:prstGeom prst="rect">
            <a:avLst/>
          </a:prstGeom>
        </p:spPr>
      </p:pic>
      <p:sp>
        <p:nvSpPr>
          <p:cNvPr id="13" name="Title 1"/>
          <p:cNvSpPr>
            <a:spLocks noGrp="1"/>
          </p:cNvSpPr>
          <p:nvPr>
            <p:ph type="title"/>
          </p:nvPr>
        </p:nvSpPr>
        <p:spPr>
          <a:xfrm>
            <a:off x="70555" y="-4630"/>
            <a:ext cx="7269692" cy="696394"/>
          </a:xfrm>
        </p:spPr>
        <p:txBody>
          <a:bodyPr>
            <a:normAutofit/>
          </a:bodyPr>
          <a:lstStyle/>
          <a:p>
            <a:pPr algn="l"/>
            <a:r>
              <a:rPr lang="en-US" sz="2800" dirty="0">
                <a:solidFill>
                  <a:schemeClr val="bg1"/>
                </a:solidFill>
              </a:rPr>
              <a:t>Memorial Park’s 2012 Beliefs</a:t>
            </a:r>
          </a:p>
        </p:txBody>
      </p:sp>
    </p:spTree>
    <p:extLst>
      <p:ext uri="{BB962C8B-B14F-4D97-AF65-F5344CB8AC3E}">
        <p14:creationId xmlns:p14="http://schemas.microsoft.com/office/powerpoint/2010/main" val="2175112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75" y="1492474"/>
            <a:ext cx="8952310" cy="4631803"/>
          </a:xfrm>
          <a:prstGeom prst="rect">
            <a:avLst/>
          </a:prstGeom>
        </p:spPr>
      </p:pic>
      <p:sp>
        <p:nvSpPr>
          <p:cNvPr id="2" name="Slide Number Placeholder 1"/>
          <p:cNvSpPr>
            <a:spLocks noGrp="1"/>
          </p:cNvSpPr>
          <p:nvPr>
            <p:ph type="sldNum" sz="quarter" idx="12"/>
          </p:nvPr>
        </p:nvSpPr>
        <p:spPr/>
        <p:txBody>
          <a:bodyPr/>
          <a:lstStyle/>
          <a:p>
            <a:fld id="{992D5C85-5BEA-EF42-8F7E-4B608FF4719C}" type="slidenum">
              <a:rPr lang="en-US" smtClean="0"/>
              <a:t>41</a:t>
            </a:fld>
            <a:endParaRPr lang="en-US"/>
          </a:p>
        </p:txBody>
      </p:sp>
      <p:sp>
        <p:nvSpPr>
          <p:cNvPr id="19" name="Rectangle 18"/>
          <p:cNvSpPr/>
          <p:nvPr/>
        </p:nvSpPr>
        <p:spPr>
          <a:xfrm>
            <a:off x="4869131" y="1024719"/>
            <a:ext cx="578556" cy="646331"/>
          </a:xfrm>
          <a:prstGeom prst="rect">
            <a:avLst/>
          </a:prstGeom>
        </p:spPr>
        <p:txBody>
          <a:bodyPr wrap="square">
            <a:spAutoFit/>
          </a:bodyPr>
          <a:lstStyle/>
          <a:p>
            <a:r>
              <a:rPr lang="en-US" sz="3600" dirty="0">
                <a:solidFill>
                  <a:srgbClr val="FF0000"/>
                </a:solidFill>
                <a:latin typeface="Wingdings"/>
                <a:ea typeface="Wingdings"/>
                <a:cs typeface="Wingdings"/>
              </a:rPr>
              <a:t></a:t>
            </a:r>
            <a:endParaRPr lang="en-US" sz="3600" dirty="0">
              <a:solidFill>
                <a:srgbClr val="FF0000"/>
              </a:solidFill>
            </a:endParaRPr>
          </a:p>
        </p:txBody>
      </p:sp>
      <p:sp>
        <p:nvSpPr>
          <p:cNvPr id="20" name="TextBox 19"/>
          <p:cNvSpPr txBox="1"/>
          <p:nvPr/>
        </p:nvSpPr>
        <p:spPr>
          <a:xfrm>
            <a:off x="5292467" y="1212237"/>
            <a:ext cx="1697901" cy="369332"/>
          </a:xfrm>
          <a:prstGeom prst="rect">
            <a:avLst/>
          </a:prstGeom>
          <a:noFill/>
        </p:spPr>
        <p:txBody>
          <a:bodyPr wrap="none" rtlCol="0">
            <a:spAutoFit/>
          </a:bodyPr>
          <a:lstStyle/>
          <a:p>
            <a:r>
              <a:rPr lang="en-US" sz="1800" dirty="0"/>
              <a:t>= </a:t>
            </a:r>
            <a:r>
              <a:rPr lang="en-US" sz="1400" dirty="0"/>
              <a:t>Previous Survey</a:t>
            </a:r>
            <a:endParaRPr lang="en-US" sz="1800" dirty="0"/>
          </a:p>
        </p:txBody>
      </p:sp>
      <p:sp>
        <p:nvSpPr>
          <p:cNvPr id="21" name="Rectangle 20"/>
          <p:cNvSpPr/>
          <p:nvPr/>
        </p:nvSpPr>
        <p:spPr>
          <a:xfrm>
            <a:off x="1831142" y="2170579"/>
            <a:ext cx="578556" cy="646331"/>
          </a:xfrm>
          <a:prstGeom prst="rect">
            <a:avLst/>
          </a:prstGeom>
        </p:spPr>
        <p:txBody>
          <a:bodyPr wrap="square">
            <a:spAutoFit/>
          </a:bodyPr>
          <a:lstStyle/>
          <a:p>
            <a:r>
              <a:rPr lang="en-US" sz="3600" dirty="0">
                <a:solidFill>
                  <a:srgbClr val="FF0000"/>
                </a:solidFill>
                <a:latin typeface="Wingdings"/>
                <a:ea typeface="Wingdings"/>
                <a:cs typeface="Wingdings"/>
              </a:rPr>
              <a:t></a:t>
            </a:r>
            <a:endParaRPr lang="en-US" sz="3600" dirty="0">
              <a:solidFill>
                <a:srgbClr val="FF0000"/>
              </a:solidFill>
            </a:endParaRPr>
          </a:p>
        </p:txBody>
      </p:sp>
      <p:sp>
        <p:nvSpPr>
          <p:cNvPr id="24" name="Rectangle 23"/>
          <p:cNvSpPr/>
          <p:nvPr/>
        </p:nvSpPr>
        <p:spPr>
          <a:xfrm>
            <a:off x="2219825" y="3146481"/>
            <a:ext cx="547509" cy="646331"/>
          </a:xfrm>
          <a:prstGeom prst="rect">
            <a:avLst/>
          </a:prstGeom>
        </p:spPr>
        <p:txBody>
          <a:bodyPr wrap="square">
            <a:spAutoFit/>
          </a:bodyPr>
          <a:lstStyle/>
          <a:p>
            <a:r>
              <a:rPr lang="en-US" sz="3600" dirty="0">
                <a:solidFill>
                  <a:srgbClr val="FF0000"/>
                </a:solidFill>
                <a:latin typeface="Wingdings"/>
                <a:ea typeface="Wingdings"/>
                <a:cs typeface="Wingdings"/>
              </a:rPr>
              <a:t></a:t>
            </a:r>
            <a:endParaRPr lang="en-US" sz="3600" dirty="0">
              <a:solidFill>
                <a:srgbClr val="FF0000"/>
              </a:solidFill>
            </a:endParaRPr>
          </a:p>
        </p:txBody>
      </p:sp>
      <p:sp>
        <p:nvSpPr>
          <p:cNvPr id="25" name="Rectangle 24"/>
          <p:cNvSpPr/>
          <p:nvPr/>
        </p:nvSpPr>
        <p:spPr>
          <a:xfrm>
            <a:off x="2219825" y="4118597"/>
            <a:ext cx="578556" cy="646331"/>
          </a:xfrm>
          <a:prstGeom prst="rect">
            <a:avLst/>
          </a:prstGeom>
        </p:spPr>
        <p:txBody>
          <a:bodyPr wrap="square">
            <a:spAutoFit/>
          </a:bodyPr>
          <a:lstStyle/>
          <a:p>
            <a:r>
              <a:rPr lang="en-US" sz="3600" dirty="0">
                <a:solidFill>
                  <a:srgbClr val="FF0000"/>
                </a:solidFill>
                <a:latin typeface="Wingdings"/>
                <a:ea typeface="Wingdings"/>
                <a:cs typeface="Wingdings"/>
              </a:rPr>
              <a:t></a:t>
            </a:r>
            <a:endParaRPr lang="en-US" sz="3600" dirty="0">
              <a:solidFill>
                <a:srgbClr val="FF0000"/>
              </a:solidFill>
            </a:endParaRPr>
          </a:p>
        </p:txBody>
      </p:sp>
      <p:sp>
        <p:nvSpPr>
          <p:cNvPr id="27" name="Title 1"/>
          <p:cNvSpPr>
            <a:spLocks noGrp="1"/>
          </p:cNvSpPr>
          <p:nvPr>
            <p:ph type="title"/>
          </p:nvPr>
        </p:nvSpPr>
        <p:spPr>
          <a:xfrm>
            <a:off x="96253" y="96252"/>
            <a:ext cx="9144000" cy="697832"/>
          </a:xfrm>
        </p:spPr>
        <p:txBody>
          <a:bodyPr>
            <a:noAutofit/>
          </a:bodyPr>
          <a:lstStyle/>
          <a:p>
            <a:pPr algn="l"/>
            <a:r>
              <a:rPr lang="en-US" sz="3200" dirty="0">
                <a:solidFill>
                  <a:srgbClr val="FFFFFF"/>
                </a:solidFill>
              </a:rPr>
              <a:t>Memorial Park’s Personal Spiritual Practices 2012</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31"/>
            <a:ext cx="9144000" cy="928468"/>
          </a:xfrm>
          <a:prstGeom prst="rect">
            <a:avLst/>
          </a:prstGeom>
        </p:spPr>
      </p:pic>
      <p:sp>
        <p:nvSpPr>
          <p:cNvPr id="11" name="Title 1"/>
          <p:cNvSpPr txBox="1">
            <a:spLocks/>
          </p:cNvSpPr>
          <p:nvPr/>
        </p:nvSpPr>
        <p:spPr>
          <a:xfrm>
            <a:off x="98777" y="-61074"/>
            <a:ext cx="7269692" cy="6963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800" dirty="0">
                <a:solidFill>
                  <a:schemeClr val="bg1"/>
                </a:solidFill>
              </a:rPr>
              <a:t>Memorial Park’s 2012 Spiritual Practices</a:t>
            </a:r>
          </a:p>
        </p:txBody>
      </p:sp>
    </p:spTree>
    <p:extLst>
      <p:ext uri="{BB962C8B-B14F-4D97-AF65-F5344CB8AC3E}">
        <p14:creationId xmlns:p14="http://schemas.microsoft.com/office/powerpoint/2010/main" val="6936888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 y="1462297"/>
            <a:ext cx="9113520" cy="4355592"/>
          </a:xfrm>
          <a:prstGeom prst="rect">
            <a:avLst/>
          </a:prstGeom>
        </p:spPr>
      </p:pic>
      <p:sp>
        <p:nvSpPr>
          <p:cNvPr id="4" name="Slide Number Placeholder 3"/>
          <p:cNvSpPr>
            <a:spLocks noGrp="1"/>
          </p:cNvSpPr>
          <p:nvPr>
            <p:ph type="sldNum" sz="quarter" idx="12"/>
          </p:nvPr>
        </p:nvSpPr>
        <p:spPr/>
        <p:txBody>
          <a:bodyPr/>
          <a:lstStyle/>
          <a:p>
            <a:fld id="{992D5C85-5BEA-EF42-8F7E-4B608FF4719C}" type="slidenum">
              <a:rPr lang="en-US" smtClean="0"/>
              <a:t>42</a:t>
            </a:fld>
            <a:endParaRPr lang="en-US" dirty="0"/>
          </a:p>
        </p:txBody>
      </p:sp>
      <p:sp>
        <p:nvSpPr>
          <p:cNvPr id="12" name="Rectangle 11"/>
          <p:cNvSpPr/>
          <p:nvPr/>
        </p:nvSpPr>
        <p:spPr>
          <a:xfrm>
            <a:off x="4502689" y="1228695"/>
            <a:ext cx="578556" cy="646331"/>
          </a:xfrm>
          <a:prstGeom prst="rect">
            <a:avLst/>
          </a:prstGeom>
        </p:spPr>
        <p:txBody>
          <a:bodyPr wrap="square">
            <a:spAutoFit/>
          </a:bodyPr>
          <a:lstStyle/>
          <a:p>
            <a:r>
              <a:rPr lang="en-US" sz="3600" dirty="0">
                <a:solidFill>
                  <a:srgbClr val="FF0000"/>
                </a:solidFill>
                <a:latin typeface="Wingdings"/>
                <a:ea typeface="Wingdings"/>
                <a:cs typeface="Wingdings"/>
              </a:rPr>
              <a:t></a:t>
            </a:r>
            <a:endParaRPr lang="en-US" sz="3600" dirty="0">
              <a:solidFill>
                <a:srgbClr val="FF0000"/>
              </a:solidFill>
            </a:endParaRPr>
          </a:p>
        </p:txBody>
      </p:sp>
      <p:sp>
        <p:nvSpPr>
          <p:cNvPr id="14" name="TextBox 13"/>
          <p:cNvSpPr txBox="1"/>
          <p:nvPr/>
        </p:nvSpPr>
        <p:spPr>
          <a:xfrm>
            <a:off x="4940137" y="1402101"/>
            <a:ext cx="1697901" cy="369332"/>
          </a:xfrm>
          <a:prstGeom prst="rect">
            <a:avLst/>
          </a:prstGeom>
          <a:noFill/>
        </p:spPr>
        <p:txBody>
          <a:bodyPr wrap="none" rtlCol="0">
            <a:spAutoFit/>
          </a:bodyPr>
          <a:lstStyle/>
          <a:p>
            <a:r>
              <a:rPr lang="en-US" sz="1800" dirty="0"/>
              <a:t>= </a:t>
            </a:r>
            <a:r>
              <a:rPr lang="en-US" sz="1400" dirty="0"/>
              <a:t>Previous Survey</a:t>
            </a:r>
            <a:endParaRPr lang="en-US" sz="1800" dirty="0"/>
          </a:p>
        </p:txBody>
      </p:sp>
      <p:sp>
        <p:nvSpPr>
          <p:cNvPr id="18" name="Rectangle 17"/>
          <p:cNvSpPr/>
          <p:nvPr/>
        </p:nvSpPr>
        <p:spPr>
          <a:xfrm>
            <a:off x="3056290" y="1932535"/>
            <a:ext cx="578556" cy="646331"/>
          </a:xfrm>
          <a:prstGeom prst="rect">
            <a:avLst/>
          </a:prstGeom>
        </p:spPr>
        <p:txBody>
          <a:bodyPr wrap="square">
            <a:spAutoFit/>
          </a:bodyPr>
          <a:lstStyle/>
          <a:p>
            <a:r>
              <a:rPr lang="en-US" sz="3600" dirty="0">
                <a:solidFill>
                  <a:srgbClr val="FF0000"/>
                </a:solidFill>
                <a:latin typeface="Wingdings"/>
                <a:ea typeface="Wingdings"/>
                <a:cs typeface="Wingdings"/>
              </a:rPr>
              <a:t></a:t>
            </a:r>
            <a:endParaRPr lang="en-US" sz="3600" dirty="0">
              <a:solidFill>
                <a:srgbClr val="FF0000"/>
              </a:solidFill>
            </a:endParaRPr>
          </a:p>
        </p:txBody>
      </p:sp>
      <p:sp>
        <p:nvSpPr>
          <p:cNvPr id="21" name="Rectangle 20"/>
          <p:cNvSpPr/>
          <p:nvPr/>
        </p:nvSpPr>
        <p:spPr>
          <a:xfrm>
            <a:off x="3005960" y="2612220"/>
            <a:ext cx="578556" cy="646331"/>
          </a:xfrm>
          <a:prstGeom prst="rect">
            <a:avLst/>
          </a:prstGeom>
        </p:spPr>
        <p:txBody>
          <a:bodyPr wrap="square">
            <a:spAutoFit/>
          </a:bodyPr>
          <a:lstStyle/>
          <a:p>
            <a:r>
              <a:rPr lang="en-US" sz="3600" dirty="0">
                <a:solidFill>
                  <a:srgbClr val="FF0000"/>
                </a:solidFill>
                <a:latin typeface="Wingdings"/>
                <a:ea typeface="Wingdings"/>
                <a:cs typeface="Wingdings"/>
              </a:rPr>
              <a:t></a:t>
            </a:r>
            <a:endParaRPr lang="en-US" sz="3600" dirty="0">
              <a:solidFill>
                <a:srgbClr val="FF0000"/>
              </a:solidFill>
            </a:endParaRPr>
          </a:p>
        </p:txBody>
      </p:sp>
      <p:sp>
        <p:nvSpPr>
          <p:cNvPr id="23" name="Rectangle 22"/>
          <p:cNvSpPr/>
          <p:nvPr/>
        </p:nvSpPr>
        <p:spPr>
          <a:xfrm>
            <a:off x="3436424" y="3295048"/>
            <a:ext cx="578556" cy="646331"/>
          </a:xfrm>
          <a:prstGeom prst="rect">
            <a:avLst/>
          </a:prstGeom>
        </p:spPr>
        <p:txBody>
          <a:bodyPr wrap="square">
            <a:spAutoFit/>
          </a:bodyPr>
          <a:lstStyle/>
          <a:p>
            <a:r>
              <a:rPr lang="en-US" sz="3600" dirty="0">
                <a:solidFill>
                  <a:srgbClr val="FF0000"/>
                </a:solidFill>
                <a:latin typeface="Wingdings"/>
                <a:ea typeface="Wingdings"/>
                <a:cs typeface="Wingdings"/>
              </a:rPr>
              <a:t></a:t>
            </a:r>
            <a:endParaRPr lang="en-US" sz="3600" dirty="0">
              <a:solidFill>
                <a:srgbClr val="FF0000"/>
              </a:solidFill>
            </a:endParaRPr>
          </a:p>
        </p:txBody>
      </p:sp>
      <p:sp>
        <p:nvSpPr>
          <p:cNvPr id="24" name="Rectangle 23"/>
          <p:cNvSpPr/>
          <p:nvPr/>
        </p:nvSpPr>
        <p:spPr>
          <a:xfrm>
            <a:off x="3295238" y="4001575"/>
            <a:ext cx="533397" cy="646331"/>
          </a:xfrm>
          <a:prstGeom prst="rect">
            <a:avLst/>
          </a:prstGeom>
        </p:spPr>
        <p:txBody>
          <a:bodyPr wrap="square">
            <a:spAutoFit/>
          </a:bodyPr>
          <a:lstStyle/>
          <a:p>
            <a:r>
              <a:rPr lang="en-US" sz="3600" dirty="0">
                <a:solidFill>
                  <a:srgbClr val="FF0000"/>
                </a:solidFill>
                <a:latin typeface="Wingdings"/>
                <a:ea typeface="Wingdings"/>
                <a:cs typeface="Wingdings"/>
              </a:rPr>
              <a:t></a:t>
            </a:r>
            <a:endParaRPr lang="en-US" sz="3600" dirty="0">
              <a:solidFill>
                <a:srgbClr val="FF0000"/>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31"/>
            <a:ext cx="9144000" cy="928468"/>
          </a:xfrm>
          <a:prstGeom prst="rect">
            <a:avLst/>
          </a:prstGeom>
        </p:spPr>
      </p:pic>
      <p:sp>
        <p:nvSpPr>
          <p:cNvPr id="15" name="Title 1"/>
          <p:cNvSpPr>
            <a:spLocks noGrp="1"/>
          </p:cNvSpPr>
          <p:nvPr>
            <p:ph type="title"/>
          </p:nvPr>
        </p:nvSpPr>
        <p:spPr>
          <a:xfrm>
            <a:off x="0" y="-4630"/>
            <a:ext cx="7269692" cy="696394"/>
          </a:xfrm>
        </p:spPr>
        <p:txBody>
          <a:bodyPr>
            <a:normAutofit/>
          </a:bodyPr>
          <a:lstStyle/>
          <a:p>
            <a:pPr algn="l"/>
            <a:r>
              <a:rPr lang="en-US" sz="2800" dirty="0">
                <a:solidFill>
                  <a:schemeClr val="bg1"/>
                </a:solidFill>
              </a:rPr>
              <a:t>Memorial Park’s 2012 Faith in Action</a:t>
            </a:r>
          </a:p>
        </p:txBody>
      </p:sp>
    </p:spTree>
    <p:extLst>
      <p:ext uri="{BB962C8B-B14F-4D97-AF65-F5344CB8AC3E}">
        <p14:creationId xmlns:p14="http://schemas.microsoft.com/office/powerpoint/2010/main" val="13878447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12" y="1488947"/>
            <a:ext cx="8988552" cy="3948387"/>
          </a:xfrm>
          <a:prstGeom prst="rect">
            <a:avLst/>
          </a:prstGeom>
        </p:spPr>
      </p:pic>
      <p:sp>
        <p:nvSpPr>
          <p:cNvPr id="2" name="Slide Number Placeholder 1"/>
          <p:cNvSpPr>
            <a:spLocks noGrp="1"/>
          </p:cNvSpPr>
          <p:nvPr>
            <p:ph type="sldNum" sz="quarter" idx="12"/>
          </p:nvPr>
        </p:nvSpPr>
        <p:spPr/>
        <p:txBody>
          <a:bodyPr/>
          <a:lstStyle/>
          <a:p>
            <a:fld id="{992D5C85-5BEA-EF42-8F7E-4B608FF4719C}" type="slidenum">
              <a:rPr lang="en-US" smtClean="0"/>
              <a:t>43</a:t>
            </a:fld>
            <a:endParaRPr lang="en-US"/>
          </a:p>
        </p:txBody>
      </p:sp>
      <p:sp>
        <p:nvSpPr>
          <p:cNvPr id="11" name="Rectangle 10"/>
          <p:cNvSpPr/>
          <p:nvPr/>
        </p:nvSpPr>
        <p:spPr>
          <a:xfrm>
            <a:off x="3526303" y="963764"/>
            <a:ext cx="578556" cy="646331"/>
          </a:xfrm>
          <a:prstGeom prst="rect">
            <a:avLst/>
          </a:prstGeom>
        </p:spPr>
        <p:txBody>
          <a:bodyPr wrap="square">
            <a:spAutoFit/>
          </a:bodyPr>
          <a:lstStyle/>
          <a:p>
            <a:r>
              <a:rPr lang="en-US" sz="3600" dirty="0">
                <a:solidFill>
                  <a:srgbClr val="FF0000"/>
                </a:solidFill>
                <a:latin typeface="Wingdings"/>
                <a:ea typeface="Wingdings"/>
                <a:cs typeface="Wingdings"/>
              </a:rPr>
              <a:t></a:t>
            </a:r>
            <a:endParaRPr lang="en-US" sz="3600" dirty="0">
              <a:solidFill>
                <a:srgbClr val="FF0000"/>
              </a:solidFill>
            </a:endParaRPr>
          </a:p>
        </p:txBody>
      </p:sp>
      <p:sp>
        <p:nvSpPr>
          <p:cNvPr id="12" name="TextBox 11"/>
          <p:cNvSpPr txBox="1"/>
          <p:nvPr/>
        </p:nvSpPr>
        <p:spPr>
          <a:xfrm>
            <a:off x="3949639" y="1151282"/>
            <a:ext cx="1697901" cy="369332"/>
          </a:xfrm>
          <a:prstGeom prst="rect">
            <a:avLst/>
          </a:prstGeom>
          <a:noFill/>
        </p:spPr>
        <p:txBody>
          <a:bodyPr wrap="none" rtlCol="0">
            <a:spAutoFit/>
          </a:bodyPr>
          <a:lstStyle/>
          <a:p>
            <a:r>
              <a:rPr lang="en-US" sz="1800" dirty="0"/>
              <a:t>= </a:t>
            </a:r>
            <a:r>
              <a:rPr lang="en-US" sz="1400" dirty="0"/>
              <a:t>Previous Survey</a:t>
            </a:r>
            <a:endParaRPr lang="en-US" sz="1800" dirty="0"/>
          </a:p>
        </p:txBody>
      </p:sp>
      <p:sp>
        <p:nvSpPr>
          <p:cNvPr id="13" name="Rectangle 12"/>
          <p:cNvSpPr/>
          <p:nvPr/>
        </p:nvSpPr>
        <p:spPr>
          <a:xfrm>
            <a:off x="5186108" y="1811953"/>
            <a:ext cx="359615" cy="461665"/>
          </a:xfrm>
          <a:prstGeom prst="rect">
            <a:avLst/>
          </a:prstGeom>
        </p:spPr>
        <p:txBody>
          <a:bodyPr wrap="square">
            <a:spAutoFit/>
          </a:bodyPr>
          <a:lstStyle/>
          <a:p>
            <a:r>
              <a:rPr lang="en-US" sz="2400" dirty="0">
                <a:solidFill>
                  <a:srgbClr val="FF0000"/>
                </a:solidFill>
                <a:latin typeface="Wingdings"/>
                <a:ea typeface="Wingdings"/>
                <a:cs typeface="Wingdings"/>
              </a:rPr>
              <a:t></a:t>
            </a:r>
            <a:endParaRPr lang="en-US" sz="2400" dirty="0">
              <a:solidFill>
                <a:srgbClr val="FF0000"/>
              </a:solidFill>
            </a:endParaRPr>
          </a:p>
        </p:txBody>
      </p:sp>
      <p:sp>
        <p:nvSpPr>
          <p:cNvPr id="20" name="Title 1"/>
          <p:cNvSpPr>
            <a:spLocks noGrp="1"/>
          </p:cNvSpPr>
          <p:nvPr>
            <p:ph type="title"/>
          </p:nvPr>
        </p:nvSpPr>
        <p:spPr>
          <a:xfrm>
            <a:off x="0" y="-137258"/>
            <a:ext cx="8788400" cy="1143000"/>
          </a:xfrm>
        </p:spPr>
        <p:txBody>
          <a:bodyPr>
            <a:noAutofit/>
          </a:bodyPr>
          <a:lstStyle/>
          <a:p>
            <a:pPr algn="l"/>
            <a:r>
              <a:rPr lang="en-US" sz="3200" dirty="0">
                <a:solidFill>
                  <a:srgbClr val="FFFFFF"/>
                </a:solidFill>
              </a:rPr>
              <a:t>Memorial Park’s Satisfaction 2012</a:t>
            </a:r>
          </a:p>
        </p:txBody>
      </p:sp>
      <p:sp>
        <p:nvSpPr>
          <p:cNvPr id="21" name="Rectangle 20"/>
          <p:cNvSpPr/>
          <p:nvPr/>
        </p:nvSpPr>
        <p:spPr>
          <a:xfrm>
            <a:off x="6008822" y="2118387"/>
            <a:ext cx="359615" cy="461665"/>
          </a:xfrm>
          <a:prstGeom prst="rect">
            <a:avLst/>
          </a:prstGeom>
        </p:spPr>
        <p:txBody>
          <a:bodyPr wrap="square">
            <a:spAutoFit/>
          </a:bodyPr>
          <a:lstStyle/>
          <a:p>
            <a:r>
              <a:rPr lang="en-US" sz="2400" dirty="0">
                <a:solidFill>
                  <a:srgbClr val="FF0000"/>
                </a:solidFill>
                <a:latin typeface="Wingdings"/>
                <a:ea typeface="Wingdings"/>
                <a:cs typeface="Wingdings"/>
              </a:rPr>
              <a:t></a:t>
            </a:r>
            <a:endParaRPr lang="en-US" sz="2400" dirty="0">
              <a:solidFill>
                <a:srgbClr val="FF0000"/>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31"/>
            <a:ext cx="9144000" cy="928468"/>
          </a:xfrm>
          <a:prstGeom prst="rect">
            <a:avLst/>
          </a:prstGeom>
        </p:spPr>
      </p:pic>
      <p:sp>
        <p:nvSpPr>
          <p:cNvPr id="10" name="Title 1"/>
          <p:cNvSpPr txBox="1">
            <a:spLocks/>
          </p:cNvSpPr>
          <p:nvPr/>
        </p:nvSpPr>
        <p:spPr>
          <a:xfrm>
            <a:off x="56444" y="-32852"/>
            <a:ext cx="7269692" cy="6963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800" dirty="0">
                <a:solidFill>
                  <a:schemeClr val="bg1"/>
                </a:solidFill>
              </a:rPr>
              <a:t>Memorial Park’s 2012 Satisfaction &amp; Barriers</a:t>
            </a:r>
          </a:p>
        </p:txBody>
      </p:sp>
    </p:spTree>
    <p:extLst>
      <p:ext uri="{BB962C8B-B14F-4D97-AF65-F5344CB8AC3E}">
        <p14:creationId xmlns:p14="http://schemas.microsoft.com/office/powerpoint/2010/main" val="16865878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1"/>
            <a:ext cx="9144000" cy="928468"/>
          </a:xfrm>
          <a:prstGeom prst="rect">
            <a:avLst/>
          </a:prstGeom>
        </p:spPr>
      </p:pic>
      <p:sp>
        <p:nvSpPr>
          <p:cNvPr id="16" name="Title 1"/>
          <p:cNvSpPr>
            <a:spLocks noGrp="1"/>
          </p:cNvSpPr>
          <p:nvPr>
            <p:ph type="title"/>
          </p:nvPr>
        </p:nvSpPr>
        <p:spPr>
          <a:xfrm>
            <a:off x="77440" y="-4630"/>
            <a:ext cx="7269692" cy="696394"/>
          </a:xfrm>
        </p:spPr>
        <p:txBody>
          <a:bodyPr>
            <a:normAutofit/>
          </a:bodyPr>
          <a:lstStyle/>
          <a:p>
            <a:pPr algn="l"/>
            <a:r>
              <a:rPr lang="en-US" sz="2800" dirty="0" smtClean="0">
                <a:solidFill>
                  <a:schemeClr val="bg1"/>
                </a:solidFill>
              </a:rPr>
              <a:t>Memorial Park’s 2012 Archetype</a:t>
            </a:r>
            <a:endParaRPr lang="en-US" sz="2800" dirty="0">
              <a:solidFill>
                <a:schemeClr val="bg1"/>
              </a:solidFill>
            </a:endParaRPr>
          </a:p>
        </p:txBody>
      </p:sp>
      <p:cxnSp>
        <p:nvCxnSpPr>
          <p:cNvPr id="7" name="Straight Connector 6"/>
          <p:cNvCxnSpPr/>
          <p:nvPr/>
        </p:nvCxnSpPr>
        <p:spPr>
          <a:xfrm>
            <a:off x="71562" y="3609892"/>
            <a:ext cx="89690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72000" y="1278138"/>
            <a:ext cx="15903" cy="4886687"/>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533" y="1913477"/>
            <a:ext cx="1035611" cy="956623"/>
          </a:xfrm>
          <a:prstGeom prst="rect">
            <a:avLst/>
          </a:prstGeom>
        </p:spPr>
      </p:pic>
      <p:sp>
        <p:nvSpPr>
          <p:cNvPr id="25" name="TextBox 24"/>
          <p:cNvSpPr txBox="1"/>
          <p:nvPr/>
        </p:nvSpPr>
        <p:spPr>
          <a:xfrm>
            <a:off x="3297607" y="757331"/>
            <a:ext cx="2552369" cy="707886"/>
          </a:xfrm>
          <a:prstGeom prst="rect">
            <a:avLst/>
          </a:prstGeom>
          <a:solidFill>
            <a:schemeClr val="bg1"/>
          </a:solidFill>
        </p:spPr>
        <p:txBody>
          <a:bodyPr wrap="square" rtlCol="0">
            <a:spAutoFit/>
          </a:bodyPr>
          <a:lstStyle/>
          <a:p>
            <a:pPr algn="ctr"/>
            <a:r>
              <a:rPr lang="en-US" sz="2000" b="1" dirty="0">
                <a:solidFill>
                  <a:srgbClr val="CC0000"/>
                </a:solidFill>
                <a:latin typeface="+mn-lt"/>
              </a:rPr>
              <a:t>Congregant Characteristics</a:t>
            </a:r>
          </a:p>
        </p:txBody>
      </p:sp>
      <p:sp>
        <p:nvSpPr>
          <p:cNvPr id="26" name="TextBox 25"/>
          <p:cNvSpPr txBox="1"/>
          <p:nvPr/>
        </p:nvSpPr>
        <p:spPr>
          <a:xfrm>
            <a:off x="-145775" y="3609892"/>
            <a:ext cx="2157455" cy="707886"/>
          </a:xfrm>
          <a:prstGeom prst="rect">
            <a:avLst/>
          </a:prstGeom>
          <a:noFill/>
        </p:spPr>
        <p:txBody>
          <a:bodyPr wrap="square" rtlCol="0">
            <a:spAutoFit/>
          </a:bodyPr>
          <a:lstStyle/>
          <a:p>
            <a:pPr algn="ctr"/>
            <a:r>
              <a:rPr lang="en-US" sz="2000" b="1" dirty="0">
                <a:solidFill>
                  <a:schemeClr val="tx2">
                    <a:lumMod val="50000"/>
                  </a:schemeClr>
                </a:solidFill>
                <a:latin typeface="+mn-lt"/>
              </a:rPr>
              <a:t>Church Characteristics</a:t>
            </a: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8019" y="1259195"/>
            <a:ext cx="1225762" cy="983835"/>
          </a:xfrm>
          <a:prstGeom prst="rect">
            <a:avLst/>
          </a:prstGeom>
        </p:spPr>
      </p:pic>
      <p:sp>
        <p:nvSpPr>
          <p:cNvPr id="20" name="Content Placeholder 6"/>
          <p:cNvSpPr>
            <a:spLocks noGrp="1"/>
          </p:cNvSpPr>
          <p:nvPr>
            <p:ph idx="1"/>
          </p:nvPr>
        </p:nvSpPr>
        <p:spPr>
          <a:xfrm>
            <a:off x="2041767" y="2777812"/>
            <a:ext cx="4422280" cy="1982177"/>
          </a:xfrm>
          <a:solidFill>
            <a:schemeClr val="bg1"/>
          </a:solidFill>
        </p:spPr>
        <p:txBody>
          <a:bodyPr>
            <a:normAutofit/>
          </a:bodyPr>
          <a:lstStyle/>
          <a:p>
            <a:pPr marL="0" indent="0">
              <a:buNone/>
            </a:pPr>
            <a:r>
              <a:rPr lang="en-US" sz="2200" dirty="0"/>
              <a:t>Three </a:t>
            </a:r>
            <a:r>
              <a:rPr lang="en-US" sz="2200" dirty="0" smtClean="0"/>
              <a:t>Characteristics</a:t>
            </a:r>
            <a:r>
              <a:rPr lang="en-US" sz="2200" dirty="0"/>
              <a:t>:</a:t>
            </a:r>
          </a:p>
          <a:p>
            <a:pPr lvl="1">
              <a:buFont typeface="Arial" panose="020B0604020202020204" pitchFamily="34" charset="0"/>
              <a:buChar char="•"/>
            </a:pPr>
            <a:r>
              <a:rPr lang="en-US" sz="2200" dirty="0"/>
              <a:t>“Buzz” of Spiritual Enthusiasm</a:t>
            </a:r>
          </a:p>
          <a:p>
            <a:pPr lvl="1">
              <a:buFont typeface="Arial" panose="020B0604020202020204" pitchFamily="34" charset="0"/>
              <a:buChar char="•"/>
            </a:pPr>
            <a:r>
              <a:rPr lang="en-US" sz="2200" dirty="0"/>
              <a:t>Faith Somewhat Church-centered</a:t>
            </a:r>
          </a:p>
          <a:p>
            <a:pPr lvl="1">
              <a:buFont typeface="Arial" panose="020B0604020202020204" pitchFamily="34" charset="0"/>
              <a:buChar char="•"/>
            </a:pPr>
            <a:r>
              <a:rPr lang="en-US" sz="2200" dirty="0"/>
              <a:t>Very Happy Congregants </a:t>
            </a:r>
          </a:p>
        </p:txBody>
      </p:sp>
      <p:sp>
        <p:nvSpPr>
          <p:cNvPr id="22" name="TextBox 21"/>
          <p:cNvSpPr txBox="1"/>
          <p:nvPr/>
        </p:nvSpPr>
        <p:spPr>
          <a:xfrm>
            <a:off x="6309131" y="1698106"/>
            <a:ext cx="1311464" cy="1339157"/>
          </a:xfrm>
          <a:prstGeom prst="rect">
            <a:avLst/>
          </a:prstGeom>
          <a:noFill/>
          <a:ln>
            <a:solidFill>
              <a:schemeClr val="accent1">
                <a:lumMod val="50000"/>
              </a:schemeClr>
            </a:solidFill>
          </a:ln>
        </p:spPr>
        <p:txBody>
          <a:bodyPr wrap="square" rtlCol="0">
            <a:spAutoFit/>
          </a:bodyPr>
          <a:lstStyle/>
          <a:p>
            <a:endParaRPr lang="en-US" dirty="0"/>
          </a:p>
        </p:txBody>
      </p:sp>
    </p:spTree>
    <p:extLst>
      <p:ext uri="{BB962C8B-B14F-4D97-AF65-F5344CB8AC3E}">
        <p14:creationId xmlns:p14="http://schemas.microsoft.com/office/powerpoint/2010/main" val="1936946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iritual-B&amp;A-Chart-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3"/>
          <p:cNvSpPr>
            <a:spLocks noGrp="1"/>
          </p:cNvSpPr>
          <p:nvPr>
            <p:ph type="title"/>
          </p:nvPr>
        </p:nvSpPr>
        <p:spPr>
          <a:xfrm>
            <a:off x="457200" y="50799"/>
            <a:ext cx="8229600" cy="1143000"/>
          </a:xfrm>
        </p:spPr>
        <p:txBody>
          <a:bodyPr/>
          <a:lstStyle/>
          <a:p>
            <a:r>
              <a:rPr lang="en-US" sz="4000" dirty="0">
                <a:solidFill>
                  <a:srgbClr val="FFFFFF"/>
                </a:solidFill>
                <a:latin typeface="Arial Narrow"/>
                <a:cs typeface="Arial Narrow"/>
              </a:rPr>
              <a:t>This is what we found…</a:t>
            </a:r>
            <a:endParaRPr lang="en-US" dirty="0">
              <a:solidFill>
                <a:srgbClr val="FFFFFF"/>
              </a:solidFill>
              <a:latin typeface="Arial Narrow"/>
              <a:cs typeface="Arial Narrow"/>
            </a:endParaRPr>
          </a:p>
        </p:txBody>
      </p:sp>
      <p:sp>
        <p:nvSpPr>
          <p:cNvPr id="4" name="Slide Number Placeholder 3"/>
          <p:cNvSpPr>
            <a:spLocks noGrp="1"/>
          </p:cNvSpPr>
          <p:nvPr>
            <p:ph type="sldNum" sz="quarter" idx="12"/>
          </p:nvPr>
        </p:nvSpPr>
        <p:spPr/>
        <p:txBody>
          <a:bodyPr/>
          <a:lstStyle/>
          <a:p>
            <a:pPr>
              <a:defRPr/>
            </a:pPr>
            <a:fld id="{553DBE57-CFE9-CE49-A3E3-C12FE38BF4EA}" type="slidenum">
              <a:rPr lang="en-US" smtClean="0"/>
              <a:pPr>
                <a:defRPr/>
              </a:pPr>
              <a:t>4</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31"/>
            <a:ext cx="9144000" cy="1200858"/>
          </a:xfrm>
          <a:prstGeom prst="rect">
            <a:avLst/>
          </a:prstGeom>
        </p:spPr>
      </p:pic>
      <p:sp>
        <p:nvSpPr>
          <p:cNvPr id="8" name="TextBox 7"/>
          <p:cNvSpPr txBox="1"/>
          <p:nvPr/>
        </p:nvSpPr>
        <p:spPr>
          <a:xfrm>
            <a:off x="265797" y="118148"/>
            <a:ext cx="3757158" cy="584776"/>
          </a:xfrm>
          <a:prstGeom prst="rect">
            <a:avLst/>
          </a:prstGeom>
          <a:noFill/>
        </p:spPr>
        <p:txBody>
          <a:bodyPr wrap="none" rtlCol="0">
            <a:spAutoFit/>
          </a:bodyPr>
          <a:lstStyle/>
          <a:p>
            <a:r>
              <a:rPr lang="en-US" sz="3200" dirty="0" smtClean="0">
                <a:solidFill>
                  <a:srgbClr val="FFFFFF"/>
                </a:solidFill>
                <a:latin typeface="+mj-lt"/>
              </a:rPr>
              <a:t>This is what we found</a:t>
            </a:r>
            <a:r>
              <a:rPr lang="is-IS" sz="3200" dirty="0" smtClean="0">
                <a:solidFill>
                  <a:srgbClr val="FFFFFF"/>
                </a:solidFill>
                <a:latin typeface="+mj-lt"/>
              </a:rPr>
              <a:t>…</a:t>
            </a:r>
            <a:endParaRPr lang="en-US" sz="3200" dirty="0">
              <a:solidFill>
                <a:srgbClr val="FFFFFF"/>
              </a:solidFill>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457200" y="71439"/>
            <a:ext cx="8229600" cy="1143000"/>
          </a:xfrm>
        </p:spPr>
        <p:txBody>
          <a:bodyPr>
            <a:normAutofit/>
          </a:bodyPr>
          <a:lstStyle/>
          <a:p>
            <a:r>
              <a:rPr lang="en-US" sz="4000" dirty="0">
                <a:solidFill>
                  <a:srgbClr val="FFFFFF"/>
                </a:solidFill>
                <a:latin typeface="Arial Narrow"/>
                <a:cs typeface="Arial Narrow"/>
              </a:rPr>
              <a:t>Who are these people?</a:t>
            </a:r>
          </a:p>
        </p:txBody>
      </p:sp>
      <p:sp>
        <p:nvSpPr>
          <p:cNvPr id="41" name="Rectangle 40"/>
          <p:cNvSpPr/>
          <p:nvPr/>
        </p:nvSpPr>
        <p:spPr bwMode="auto">
          <a:xfrm>
            <a:off x="5284788" y="4329113"/>
            <a:ext cx="749300" cy="46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Round Same Side Corner Rectangle 26"/>
          <p:cNvSpPr/>
          <p:nvPr/>
        </p:nvSpPr>
        <p:spPr bwMode="auto">
          <a:xfrm>
            <a:off x="647700" y="3048000"/>
            <a:ext cx="1839913" cy="411163"/>
          </a:xfrm>
          <a:prstGeom prst="round2SameRect">
            <a:avLst>
              <a:gd name="adj1" fmla="val 20960"/>
              <a:gd name="adj2" fmla="val 0"/>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w="1270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77" name="Text Box 45"/>
          <p:cNvSpPr txBox="1">
            <a:spLocks noChangeArrowheads="1"/>
          </p:cNvSpPr>
          <p:nvPr/>
        </p:nvSpPr>
        <p:spPr bwMode="auto">
          <a:xfrm>
            <a:off x="0" y="5764213"/>
            <a:ext cx="841375" cy="457200"/>
          </a:xfrm>
          <a:prstGeom prst="rect">
            <a:avLst/>
          </a:prstGeom>
          <a:noFill/>
          <a:ln w="9525">
            <a:noFill/>
            <a:miter lim="800000"/>
            <a:headEnd/>
            <a:tailEnd/>
          </a:ln>
        </p:spPr>
        <p:txBody>
          <a:bodyPr>
            <a:spAutoFit/>
          </a:bodyPr>
          <a:lstStyle/>
          <a:p>
            <a:pPr eaLnBrk="1" hangingPunct="1">
              <a:defRPr/>
            </a:pPr>
            <a:r>
              <a:rPr lang="en-US" sz="2400" b="1" dirty="0">
                <a:solidFill>
                  <a:schemeClr val="bg1"/>
                </a:solidFill>
                <a:latin typeface="+mn-lt"/>
              </a:rPr>
              <a:t>28%</a:t>
            </a:r>
          </a:p>
        </p:txBody>
      </p:sp>
      <p:sp>
        <p:nvSpPr>
          <p:cNvPr id="78" name="Rectangle 77"/>
          <p:cNvSpPr/>
          <p:nvPr/>
        </p:nvSpPr>
        <p:spPr bwMode="auto">
          <a:xfrm>
            <a:off x="1738313" y="5035550"/>
            <a:ext cx="749300" cy="46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Rectangle 67"/>
          <p:cNvSpPr/>
          <p:nvPr/>
        </p:nvSpPr>
        <p:spPr bwMode="auto">
          <a:xfrm>
            <a:off x="660400" y="3470275"/>
            <a:ext cx="1816100" cy="1647825"/>
          </a:xfrm>
          <a:prstGeom prst="rect">
            <a:avLst/>
          </a:prstGeom>
          <a:gradFill>
            <a:gsLst>
              <a:gs pos="0">
                <a:schemeClr val="bg1"/>
              </a:gs>
              <a:gs pos="100000">
                <a:schemeClr val="bg1">
                  <a:lumMod val="85000"/>
                </a:schemeClr>
              </a:gs>
              <a:gs pos="100000">
                <a:schemeClr val="accent1">
                  <a:shade val="100000"/>
                  <a:satMod val="115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5" name="Text Box 45"/>
          <p:cNvSpPr txBox="1">
            <a:spLocks noChangeArrowheads="1"/>
          </p:cNvSpPr>
          <p:nvPr/>
        </p:nvSpPr>
        <p:spPr bwMode="auto">
          <a:xfrm>
            <a:off x="609600" y="3086100"/>
            <a:ext cx="1892300" cy="338138"/>
          </a:xfrm>
          <a:prstGeom prst="rect">
            <a:avLst/>
          </a:prstGeom>
          <a:noFill/>
          <a:ln w="9525">
            <a:noFill/>
            <a:miter lim="800000"/>
            <a:headEnd/>
            <a:tailEnd/>
          </a:ln>
        </p:spPr>
        <p:txBody>
          <a:bodyPr>
            <a:spAutoFit/>
          </a:bodyPr>
          <a:lstStyle/>
          <a:p>
            <a:pPr algn="ctr" eaLnBrk="1" hangingPunct="1">
              <a:defRPr/>
            </a:pPr>
            <a:r>
              <a:rPr lang="en-US" sz="1600" b="1" dirty="0">
                <a:latin typeface="+mn-lt"/>
              </a:rPr>
              <a:t>Exploring Christ</a:t>
            </a:r>
          </a:p>
        </p:txBody>
      </p:sp>
      <p:sp>
        <p:nvSpPr>
          <p:cNvPr id="45066" name="Text Box 16"/>
          <p:cNvSpPr txBox="1">
            <a:spLocks noChangeArrowheads="1"/>
          </p:cNvSpPr>
          <p:nvPr/>
        </p:nvSpPr>
        <p:spPr bwMode="gray">
          <a:xfrm>
            <a:off x="762000" y="3594100"/>
            <a:ext cx="1663700" cy="1384300"/>
          </a:xfrm>
          <a:prstGeom prst="rect">
            <a:avLst/>
          </a:prstGeom>
          <a:noFill/>
          <a:ln w="9525">
            <a:noFill/>
            <a:miter lim="800000"/>
            <a:headEnd/>
            <a:tailEnd/>
          </a:ln>
        </p:spPr>
        <p:txBody>
          <a:bodyPr>
            <a:prstTxWarp prst="textNoShape">
              <a:avLst/>
            </a:prstTxWarp>
            <a:spAutoFit/>
          </a:bodyPr>
          <a:lstStyle/>
          <a:p>
            <a:pPr algn="ctr" eaLnBrk="1" hangingPunct="1"/>
            <a:r>
              <a:rPr lang="en-US" sz="1400" dirty="0"/>
              <a:t>“I believe in God, but I am not sure about Christ. My faith is not a significant part of my life.”</a:t>
            </a:r>
          </a:p>
        </p:txBody>
      </p:sp>
      <p:sp>
        <p:nvSpPr>
          <p:cNvPr id="40" name="Rectangle 39"/>
          <p:cNvSpPr/>
          <p:nvPr/>
        </p:nvSpPr>
        <p:spPr bwMode="auto">
          <a:xfrm>
            <a:off x="2578100" y="3063875"/>
            <a:ext cx="1917700" cy="1698625"/>
          </a:xfrm>
          <a:prstGeom prst="rect">
            <a:avLst/>
          </a:prstGeom>
          <a:gradFill>
            <a:gsLst>
              <a:gs pos="0">
                <a:schemeClr val="bg1"/>
              </a:gs>
              <a:gs pos="100000">
                <a:schemeClr val="bg1">
                  <a:lumMod val="85000"/>
                </a:schemeClr>
              </a:gs>
              <a:gs pos="100000">
                <a:schemeClr val="accent1">
                  <a:shade val="100000"/>
                  <a:satMod val="115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Rectangle 42"/>
          <p:cNvSpPr/>
          <p:nvPr/>
        </p:nvSpPr>
        <p:spPr bwMode="auto">
          <a:xfrm>
            <a:off x="4622800" y="2644775"/>
            <a:ext cx="1816100" cy="1647825"/>
          </a:xfrm>
          <a:prstGeom prst="rect">
            <a:avLst/>
          </a:prstGeom>
          <a:gradFill>
            <a:gsLst>
              <a:gs pos="0">
                <a:schemeClr val="bg1"/>
              </a:gs>
              <a:gs pos="100000">
                <a:schemeClr val="bg1">
                  <a:lumMod val="85000"/>
                </a:schemeClr>
              </a:gs>
              <a:gs pos="100000">
                <a:schemeClr val="accent1">
                  <a:shade val="100000"/>
                  <a:satMod val="115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 name="Rectangle 44"/>
          <p:cNvSpPr/>
          <p:nvPr/>
        </p:nvSpPr>
        <p:spPr bwMode="auto">
          <a:xfrm>
            <a:off x="6553200" y="2301875"/>
            <a:ext cx="1816100" cy="1647825"/>
          </a:xfrm>
          <a:prstGeom prst="rect">
            <a:avLst/>
          </a:prstGeom>
          <a:gradFill>
            <a:gsLst>
              <a:gs pos="0">
                <a:schemeClr val="bg1"/>
              </a:gs>
              <a:gs pos="100000">
                <a:schemeClr val="bg1">
                  <a:lumMod val="85000"/>
                </a:schemeClr>
              </a:gs>
              <a:gs pos="100000">
                <a:schemeClr val="accent1">
                  <a:shade val="100000"/>
                  <a:satMod val="115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0" name="Round Same Side Corner Rectangle 26"/>
          <p:cNvSpPr/>
          <p:nvPr/>
        </p:nvSpPr>
        <p:spPr bwMode="auto">
          <a:xfrm>
            <a:off x="4597400" y="2247900"/>
            <a:ext cx="1839913" cy="411163"/>
          </a:xfrm>
          <a:prstGeom prst="round2SameRect">
            <a:avLst>
              <a:gd name="adj1" fmla="val 20960"/>
              <a:gd name="adj2" fmla="val 0"/>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w="1270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54" name="Round Same Side Corner Rectangle 26"/>
          <p:cNvSpPr/>
          <p:nvPr/>
        </p:nvSpPr>
        <p:spPr bwMode="auto">
          <a:xfrm>
            <a:off x="2552700" y="2667000"/>
            <a:ext cx="1943100" cy="393700"/>
          </a:xfrm>
          <a:prstGeom prst="round2SameRect">
            <a:avLst>
              <a:gd name="adj1" fmla="val 20960"/>
              <a:gd name="adj2" fmla="val 0"/>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w="1270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56" name="Round Same Side Corner Rectangle 26"/>
          <p:cNvSpPr/>
          <p:nvPr/>
        </p:nvSpPr>
        <p:spPr bwMode="auto">
          <a:xfrm>
            <a:off x="6515100" y="1879600"/>
            <a:ext cx="1839913" cy="411163"/>
          </a:xfrm>
          <a:prstGeom prst="round2SameRect">
            <a:avLst>
              <a:gd name="adj1" fmla="val 20960"/>
              <a:gd name="adj2" fmla="val 0"/>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w="1270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60" name="Text Box 46"/>
          <p:cNvSpPr txBox="1">
            <a:spLocks noChangeArrowheads="1"/>
          </p:cNvSpPr>
          <p:nvPr/>
        </p:nvSpPr>
        <p:spPr bwMode="auto">
          <a:xfrm>
            <a:off x="2559050" y="2651125"/>
            <a:ext cx="1911350" cy="338138"/>
          </a:xfrm>
          <a:prstGeom prst="rect">
            <a:avLst/>
          </a:prstGeom>
          <a:noFill/>
          <a:ln w="9525">
            <a:noFill/>
            <a:miter lim="800000"/>
            <a:headEnd/>
            <a:tailEnd/>
          </a:ln>
        </p:spPr>
        <p:txBody>
          <a:bodyPr>
            <a:spAutoFit/>
          </a:bodyPr>
          <a:lstStyle/>
          <a:p>
            <a:pPr algn="ctr" eaLnBrk="1" hangingPunct="1">
              <a:defRPr/>
            </a:pPr>
            <a:r>
              <a:rPr lang="en-US" sz="1600" b="1" dirty="0">
                <a:latin typeface="+mn-lt"/>
              </a:rPr>
              <a:t>Growing in Christ</a:t>
            </a:r>
          </a:p>
        </p:txBody>
      </p:sp>
      <p:sp>
        <p:nvSpPr>
          <p:cNvPr id="61" name="Text Box 48"/>
          <p:cNvSpPr txBox="1">
            <a:spLocks noChangeArrowheads="1"/>
          </p:cNvSpPr>
          <p:nvPr/>
        </p:nvSpPr>
        <p:spPr bwMode="auto">
          <a:xfrm>
            <a:off x="6542088" y="1911350"/>
            <a:ext cx="1878012" cy="338138"/>
          </a:xfrm>
          <a:prstGeom prst="rect">
            <a:avLst/>
          </a:prstGeom>
          <a:noFill/>
          <a:ln w="9525">
            <a:noFill/>
            <a:miter lim="800000"/>
            <a:headEnd/>
            <a:tailEnd/>
          </a:ln>
        </p:spPr>
        <p:txBody>
          <a:bodyPr>
            <a:spAutoFit/>
          </a:bodyPr>
          <a:lstStyle/>
          <a:p>
            <a:pPr algn="ctr" eaLnBrk="1" hangingPunct="1">
              <a:defRPr/>
            </a:pPr>
            <a:r>
              <a:rPr lang="en-US" sz="1600" b="1" dirty="0">
                <a:latin typeface="+mn-lt"/>
              </a:rPr>
              <a:t>Christ-Centered</a:t>
            </a:r>
          </a:p>
        </p:txBody>
      </p:sp>
      <p:sp>
        <p:nvSpPr>
          <p:cNvPr id="62" name="Text Box 47"/>
          <p:cNvSpPr txBox="1">
            <a:spLocks noChangeArrowheads="1"/>
          </p:cNvSpPr>
          <p:nvPr/>
        </p:nvSpPr>
        <p:spPr bwMode="auto">
          <a:xfrm>
            <a:off x="4748213" y="2274888"/>
            <a:ext cx="1627187" cy="338137"/>
          </a:xfrm>
          <a:prstGeom prst="rect">
            <a:avLst/>
          </a:prstGeom>
          <a:noFill/>
          <a:ln w="9525">
            <a:noFill/>
            <a:miter lim="800000"/>
            <a:headEnd/>
            <a:tailEnd/>
          </a:ln>
        </p:spPr>
        <p:txBody>
          <a:bodyPr>
            <a:spAutoFit/>
          </a:bodyPr>
          <a:lstStyle/>
          <a:p>
            <a:pPr algn="ctr" eaLnBrk="1" hangingPunct="1">
              <a:defRPr/>
            </a:pPr>
            <a:r>
              <a:rPr lang="en-US" sz="1600" b="1" dirty="0">
                <a:latin typeface="+mn-lt"/>
              </a:rPr>
              <a:t>Close to Christ</a:t>
            </a:r>
          </a:p>
        </p:txBody>
      </p:sp>
      <p:sp>
        <p:nvSpPr>
          <p:cNvPr id="24597" name="Text Box 31"/>
          <p:cNvSpPr txBox="1">
            <a:spLocks noChangeArrowheads="1"/>
          </p:cNvSpPr>
          <p:nvPr/>
        </p:nvSpPr>
        <p:spPr bwMode="gray">
          <a:xfrm>
            <a:off x="6605588" y="2438400"/>
            <a:ext cx="1738312" cy="1384300"/>
          </a:xfrm>
          <a:prstGeom prst="rect">
            <a:avLst/>
          </a:prstGeom>
          <a:noFill/>
          <a:ln w="9525">
            <a:noFill/>
            <a:miter lim="800000"/>
            <a:headEnd/>
            <a:tailEnd/>
          </a:ln>
        </p:spPr>
        <p:txBody>
          <a:bodyPr>
            <a:prstTxWarp prst="textNoShape">
              <a:avLst/>
            </a:prstTxWarp>
            <a:spAutoFit/>
          </a:bodyPr>
          <a:lstStyle/>
          <a:p>
            <a:pPr algn="ctr" eaLnBrk="1" hangingPunct="1"/>
            <a:r>
              <a:rPr lang="en-US" sz="1400" dirty="0"/>
              <a:t>“My relationship with Jesus is the most important relationship in my life.  It guides everything I do.”</a:t>
            </a:r>
          </a:p>
        </p:txBody>
      </p:sp>
      <p:sp>
        <p:nvSpPr>
          <p:cNvPr id="24598" name="Text Box 30"/>
          <p:cNvSpPr txBox="1">
            <a:spLocks noChangeArrowheads="1"/>
          </p:cNvSpPr>
          <p:nvPr/>
        </p:nvSpPr>
        <p:spPr bwMode="gray">
          <a:xfrm>
            <a:off x="4889500" y="2832100"/>
            <a:ext cx="1330325" cy="1169988"/>
          </a:xfrm>
          <a:prstGeom prst="rect">
            <a:avLst/>
          </a:prstGeom>
          <a:noFill/>
          <a:ln w="9525">
            <a:noFill/>
            <a:miter lim="800000"/>
            <a:headEnd/>
            <a:tailEnd/>
          </a:ln>
        </p:spPr>
        <p:txBody>
          <a:bodyPr>
            <a:prstTxWarp prst="textNoShape">
              <a:avLst/>
            </a:prstTxWarp>
            <a:spAutoFit/>
          </a:bodyPr>
          <a:lstStyle/>
          <a:p>
            <a:pPr algn="ctr" eaLnBrk="1" hangingPunct="1"/>
            <a:r>
              <a:rPr lang="en-US" sz="1400" dirty="0"/>
              <a:t>“I feel really close to Christ and depend on him daily for guidance.”</a:t>
            </a:r>
          </a:p>
        </p:txBody>
      </p:sp>
      <p:sp>
        <p:nvSpPr>
          <p:cNvPr id="24599" name="Text Box 29"/>
          <p:cNvSpPr txBox="1">
            <a:spLocks noChangeArrowheads="1"/>
          </p:cNvSpPr>
          <p:nvPr/>
        </p:nvSpPr>
        <p:spPr bwMode="gray">
          <a:xfrm>
            <a:off x="2855913" y="3198813"/>
            <a:ext cx="1411287" cy="1384300"/>
          </a:xfrm>
          <a:prstGeom prst="rect">
            <a:avLst/>
          </a:prstGeom>
          <a:noFill/>
          <a:ln w="9525">
            <a:noFill/>
            <a:miter lim="800000"/>
            <a:headEnd/>
            <a:tailEnd/>
          </a:ln>
        </p:spPr>
        <p:txBody>
          <a:bodyPr>
            <a:prstTxWarp prst="textNoShape">
              <a:avLst/>
            </a:prstTxWarp>
            <a:spAutoFit/>
          </a:bodyPr>
          <a:lstStyle/>
          <a:p>
            <a:pPr algn="ctr" eaLnBrk="1" hangingPunct="1"/>
            <a:r>
              <a:rPr lang="en-US" sz="1400" dirty="0"/>
              <a:t>“I believe in Jesus and am working on what it means to get to know him.”</a:t>
            </a:r>
          </a:p>
        </p:txBody>
      </p:sp>
      <p:sp>
        <p:nvSpPr>
          <p:cNvPr id="3" name="Slide Number Placeholder 2"/>
          <p:cNvSpPr>
            <a:spLocks noGrp="1"/>
          </p:cNvSpPr>
          <p:nvPr>
            <p:ph type="sldNum" sz="quarter" idx="12"/>
          </p:nvPr>
        </p:nvSpPr>
        <p:spPr/>
        <p:txBody>
          <a:bodyPr/>
          <a:lstStyle/>
          <a:p>
            <a:pPr>
              <a:defRPr/>
            </a:pPr>
            <a:fld id="{553DBE57-CFE9-CE49-A3E3-C12FE38BF4EA}" type="slidenum">
              <a:rPr lang="en-US" smtClean="0"/>
              <a:pPr>
                <a:defRPr/>
              </a:pPr>
              <a:t>5</a:t>
            </a:fld>
            <a:endParaRPr lang="en-US" dirty="0"/>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31"/>
            <a:ext cx="9144000" cy="1200858"/>
          </a:xfrm>
          <a:prstGeom prst="rect">
            <a:avLst/>
          </a:prstGeom>
        </p:spPr>
      </p:pic>
      <p:sp>
        <p:nvSpPr>
          <p:cNvPr id="26" name="TextBox 25"/>
          <p:cNvSpPr txBox="1"/>
          <p:nvPr/>
        </p:nvSpPr>
        <p:spPr>
          <a:xfrm>
            <a:off x="265797" y="118148"/>
            <a:ext cx="3794629" cy="584776"/>
          </a:xfrm>
          <a:prstGeom prst="rect">
            <a:avLst/>
          </a:prstGeom>
          <a:noFill/>
        </p:spPr>
        <p:txBody>
          <a:bodyPr wrap="none" rtlCol="0">
            <a:spAutoFit/>
          </a:bodyPr>
          <a:lstStyle/>
          <a:p>
            <a:r>
              <a:rPr lang="en-US" sz="3200" dirty="0" smtClean="0">
                <a:solidFill>
                  <a:srgbClr val="FFFFFF"/>
                </a:solidFill>
                <a:latin typeface="+mj-lt"/>
              </a:rPr>
              <a:t>The Spiritual Continuum</a:t>
            </a:r>
            <a:endParaRPr lang="en-US" sz="3200" dirty="0">
              <a:solidFill>
                <a:srgbClr val="FFFFFF"/>
              </a:solidFill>
              <a:latin typeface="+mj-lt"/>
            </a:endParaRPr>
          </a:p>
        </p:txBody>
      </p:sp>
      <p:sp>
        <p:nvSpPr>
          <p:cNvPr id="27" name="Rectangle 26"/>
          <p:cNvSpPr/>
          <p:nvPr/>
        </p:nvSpPr>
        <p:spPr bwMode="auto">
          <a:xfrm>
            <a:off x="1288679" y="5350864"/>
            <a:ext cx="749300" cy="4699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chemeClr val="tx1"/>
                </a:solidFill>
              </a:rPr>
              <a:t>10%</a:t>
            </a:r>
            <a:endParaRPr lang="en-US" sz="2400" dirty="0">
              <a:solidFill>
                <a:schemeClr val="tx1"/>
              </a:solidFill>
            </a:endParaRPr>
          </a:p>
        </p:txBody>
      </p:sp>
      <p:sp>
        <p:nvSpPr>
          <p:cNvPr id="28" name="Rectangle 27"/>
          <p:cNvSpPr/>
          <p:nvPr/>
        </p:nvSpPr>
        <p:spPr bwMode="auto">
          <a:xfrm>
            <a:off x="3175901" y="4905926"/>
            <a:ext cx="749300" cy="4699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chemeClr val="tx1"/>
                </a:solidFill>
              </a:rPr>
              <a:t>40%</a:t>
            </a:r>
            <a:endParaRPr lang="en-US" sz="2400" dirty="0">
              <a:solidFill>
                <a:schemeClr val="tx1"/>
              </a:solidFill>
            </a:endParaRPr>
          </a:p>
        </p:txBody>
      </p:sp>
      <p:sp>
        <p:nvSpPr>
          <p:cNvPr id="29" name="Rectangle 28"/>
          <p:cNvSpPr/>
          <p:nvPr/>
        </p:nvSpPr>
        <p:spPr bwMode="auto">
          <a:xfrm>
            <a:off x="5232995" y="4466421"/>
            <a:ext cx="749300" cy="4699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chemeClr val="tx1"/>
                </a:solidFill>
              </a:rPr>
              <a:t>26%</a:t>
            </a:r>
            <a:endParaRPr lang="en-US" sz="2400" dirty="0">
              <a:solidFill>
                <a:schemeClr val="tx1"/>
              </a:solidFill>
            </a:endParaRPr>
          </a:p>
        </p:txBody>
      </p:sp>
      <p:sp>
        <p:nvSpPr>
          <p:cNvPr id="30" name="Rectangle 29"/>
          <p:cNvSpPr/>
          <p:nvPr/>
        </p:nvSpPr>
        <p:spPr bwMode="auto">
          <a:xfrm>
            <a:off x="7182654" y="4110640"/>
            <a:ext cx="749300" cy="4699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chemeClr val="tx1"/>
                </a:solidFill>
              </a:rPr>
              <a:t>24%</a:t>
            </a:r>
            <a:endParaRPr lang="en-US" sz="2400" dirty="0">
              <a:solidFill>
                <a:schemeClr val="tx1"/>
              </a:solidFill>
            </a:endParaRPr>
          </a:p>
        </p:txBody>
      </p:sp>
      <p:sp>
        <p:nvSpPr>
          <p:cNvPr id="31" name="Rectangle 30"/>
          <p:cNvSpPr/>
          <p:nvPr/>
        </p:nvSpPr>
        <p:spPr bwMode="auto">
          <a:xfrm>
            <a:off x="1311060" y="5881630"/>
            <a:ext cx="749300" cy="469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18%</a:t>
            </a:r>
          </a:p>
        </p:txBody>
      </p:sp>
      <p:sp>
        <p:nvSpPr>
          <p:cNvPr id="32" name="Rectangle 31"/>
          <p:cNvSpPr/>
          <p:nvPr/>
        </p:nvSpPr>
        <p:spPr bwMode="auto">
          <a:xfrm>
            <a:off x="3175901" y="5442377"/>
            <a:ext cx="749300" cy="469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54%</a:t>
            </a:r>
          </a:p>
        </p:txBody>
      </p:sp>
      <p:sp>
        <p:nvSpPr>
          <p:cNvPr id="33" name="Rectangle 32"/>
          <p:cNvSpPr/>
          <p:nvPr/>
        </p:nvSpPr>
        <p:spPr bwMode="auto">
          <a:xfrm>
            <a:off x="5232995" y="5026129"/>
            <a:ext cx="749300" cy="469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23%</a:t>
            </a:r>
          </a:p>
        </p:txBody>
      </p:sp>
      <p:sp>
        <p:nvSpPr>
          <p:cNvPr id="34" name="Rectangle 33"/>
          <p:cNvSpPr/>
          <p:nvPr/>
        </p:nvSpPr>
        <p:spPr bwMode="auto">
          <a:xfrm>
            <a:off x="7193160" y="4641406"/>
            <a:ext cx="749300" cy="469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5%</a:t>
            </a:r>
          </a:p>
        </p:txBody>
      </p:sp>
      <p:sp>
        <p:nvSpPr>
          <p:cNvPr id="2" name="TextBox 1"/>
          <p:cNvSpPr txBox="1"/>
          <p:nvPr/>
        </p:nvSpPr>
        <p:spPr>
          <a:xfrm>
            <a:off x="609600" y="1306289"/>
            <a:ext cx="5610225" cy="738664"/>
          </a:xfrm>
          <a:prstGeom prst="rect">
            <a:avLst/>
          </a:prstGeom>
          <a:noFill/>
        </p:spPr>
        <p:txBody>
          <a:bodyPr wrap="square" rtlCol="0">
            <a:spAutoFit/>
          </a:bodyPr>
          <a:lstStyle/>
          <a:p>
            <a:r>
              <a:rPr lang="en-US" sz="2400" dirty="0" smtClean="0"/>
              <a:t>Total and Episcopal Profile*</a:t>
            </a:r>
          </a:p>
          <a:p>
            <a:r>
              <a:rPr lang="en-US" sz="1800" dirty="0" smtClean="0"/>
              <a:t>(*based on 157 churches with 25,000 congregants)</a:t>
            </a:r>
            <a:endParaRPr lang="en-US" dirty="0"/>
          </a:p>
        </p:txBody>
      </p:sp>
    </p:spTree>
    <p:extLst>
      <p:ext uri="{BB962C8B-B14F-4D97-AF65-F5344CB8AC3E}">
        <p14:creationId xmlns:p14="http://schemas.microsoft.com/office/powerpoint/2010/main" val="3366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6" grpId="0"/>
      <p:bldP spid="24597" grpId="0"/>
      <p:bldP spid="24598" grpId="0"/>
      <p:bldP spid="24599" grpId="0"/>
      <p:bldP spid="27" grpId="0" animBg="1"/>
      <p:bldP spid="28" grpId="0" animBg="1"/>
      <p:bldP spid="29" grpId="0" animBg="1"/>
      <p:bldP spid="30" grpId="0" animBg="1"/>
      <p:bldP spid="31" grpId="0" animBg="1"/>
      <p:bldP spid="32" grpId="0" animBg="1"/>
      <p:bldP spid="33" grpId="0" animBg="1"/>
      <p:bldP spid="34"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iritual-B&amp;A-Chart-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7"/>
          <p:cNvSpPr>
            <a:spLocks noGrp="1"/>
          </p:cNvSpPr>
          <p:nvPr>
            <p:ph type="title"/>
          </p:nvPr>
        </p:nvSpPr>
        <p:spPr>
          <a:xfrm>
            <a:off x="203197" y="109231"/>
            <a:ext cx="8737600" cy="1118643"/>
          </a:xfrm>
        </p:spPr>
        <p:txBody>
          <a:bodyPr>
            <a:normAutofit/>
          </a:bodyPr>
          <a:lstStyle/>
          <a:p>
            <a:r>
              <a:rPr lang="en-US" sz="3200" dirty="0">
                <a:solidFill>
                  <a:srgbClr val="FFFFFF"/>
                </a:solidFill>
                <a:latin typeface="Arial Narrow"/>
                <a:cs typeface="Arial Narrow"/>
              </a:rPr>
              <a:t>The spiritual continuum predicts spiritual growth.</a:t>
            </a:r>
          </a:p>
        </p:txBody>
      </p:sp>
      <p:sp>
        <p:nvSpPr>
          <p:cNvPr id="4" name="Slide Number Placeholder 3"/>
          <p:cNvSpPr>
            <a:spLocks noGrp="1"/>
          </p:cNvSpPr>
          <p:nvPr>
            <p:ph type="sldNum" sz="quarter" idx="12"/>
          </p:nvPr>
        </p:nvSpPr>
        <p:spPr/>
        <p:txBody>
          <a:bodyPr/>
          <a:lstStyle/>
          <a:p>
            <a:pPr>
              <a:defRPr/>
            </a:pPr>
            <a:fld id="{553DBE57-CFE9-CE49-A3E3-C12FE38BF4EA}" type="slidenum">
              <a:rPr lang="en-US" smtClean="0"/>
              <a:pPr>
                <a:defRPr/>
              </a:pPr>
              <a:t>6</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31"/>
            <a:ext cx="9144000" cy="1200858"/>
          </a:xfrm>
          <a:prstGeom prst="rect">
            <a:avLst/>
          </a:prstGeom>
        </p:spPr>
      </p:pic>
      <p:sp>
        <p:nvSpPr>
          <p:cNvPr id="7" name="TextBox 6"/>
          <p:cNvSpPr txBox="1"/>
          <p:nvPr/>
        </p:nvSpPr>
        <p:spPr>
          <a:xfrm>
            <a:off x="73839" y="59076"/>
            <a:ext cx="6227987" cy="584776"/>
          </a:xfrm>
          <a:prstGeom prst="rect">
            <a:avLst/>
          </a:prstGeom>
          <a:noFill/>
        </p:spPr>
        <p:txBody>
          <a:bodyPr wrap="none" rtlCol="0">
            <a:spAutoFit/>
          </a:bodyPr>
          <a:lstStyle/>
          <a:p>
            <a:r>
              <a:rPr lang="en-US" sz="3200" dirty="0" smtClean="0">
                <a:solidFill>
                  <a:srgbClr val="FFFFFF"/>
                </a:solidFill>
                <a:latin typeface="+mj-lt"/>
              </a:rPr>
              <a:t>The Continuum predicts </a:t>
            </a:r>
            <a:r>
              <a:rPr lang="en-US" sz="3200" dirty="0">
                <a:solidFill>
                  <a:srgbClr val="FFFFFF"/>
                </a:solidFill>
                <a:latin typeface="+mj-lt"/>
              </a:rPr>
              <a:t>s</a:t>
            </a:r>
            <a:r>
              <a:rPr lang="en-US" sz="3200" dirty="0" smtClean="0">
                <a:solidFill>
                  <a:srgbClr val="FFFFFF"/>
                </a:solidFill>
                <a:latin typeface="+mj-lt"/>
              </a:rPr>
              <a:t>piritual growth</a:t>
            </a:r>
            <a:r>
              <a:rPr lang="en-US" sz="3200" dirty="0" smtClean="0">
                <a:solidFill>
                  <a:srgbClr val="FFFFFF"/>
                </a:solidFill>
              </a:rPr>
              <a:t>. </a:t>
            </a:r>
            <a:endParaRPr lang="en-US" sz="3200" dirty="0">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ve Chart 2.pdf"/>
          <p:cNvPicPr>
            <a:picLocks noChangeAspect="1"/>
          </p:cNvPicPr>
          <p:nvPr/>
        </p:nvPicPr>
        <p:blipFill rotWithShape="1">
          <a:blip r:embed="rId3">
            <a:extLst>
              <a:ext uri="{28A0092B-C50C-407E-A947-70E740481C1C}">
                <a14:useLocalDpi xmlns:a14="http://schemas.microsoft.com/office/drawing/2010/main" val="0"/>
              </a:ext>
            </a:extLst>
          </a:blip>
          <a:srcRect t="25291" b="12645"/>
          <a:stretch/>
        </p:blipFill>
        <p:spPr>
          <a:xfrm>
            <a:off x="-84665" y="1566333"/>
            <a:ext cx="9400989" cy="4508500"/>
          </a:xfrm>
          <a:prstGeom prst="rect">
            <a:avLst/>
          </a:prstGeom>
        </p:spPr>
      </p:pic>
      <p:sp>
        <p:nvSpPr>
          <p:cNvPr id="39" name="Title 38"/>
          <p:cNvSpPr>
            <a:spLocks noGrp="1"/>
          </p:cNvSpPr>
          <p:nvPr>
            <p:ph type="title"/>
          </p:nvPr>
        </p:nvSpPr>
        <p:spPr>
          <a:xfrm>
            <a:off x="355593" y="75364"/>
            <a:ext cx="8686800" cy="1118643"/>
          </a:xfrm>
        </p:spPr>
        <p:txBody>
          <a:bodyPr>
            <a:normAutofit/>
          </a:bodyPr>
          <a:lstStyle/>
          <a:p>
            <a:r>
              <a:rPr lang="en-US" sz="3200" dirty="0">
                <a:solidFill>
                  <a:srgbClr val="FFFFFF"/>
                </a:solidFill>
                <a:latin typeface="Arial Narrow"/>
                <a:cs typeface="Arial Narrow"/>
              </a:rPr>
              <a:t>The BIG question:</a:t>
            </a:r>
            <a:br>
              <a:rPr lang="en-US" sz="3200" dirty="0">
                <a:solidFill>
                  <a:srgbClr val="FFFFFF"/>
                </a:solidFill>
                <a:latin typeface="Arial Narrow"/>
                <a:cs typeface="Arial Narrow"/>
              </a:rPr>
            </a:br>
            <a:r>
              <a:rPr lang="en-US" sz="3200" dirty="0">
                <a:solidFill>
                  <a:srgbClr val="FFFFFF"/>
                </a:solidFill>
                <a:latin typeface="Arial Narrow"/>
                <a:cs typeface="Arial Narrow"/>
              </a:rPr>
              <a:t>What moves people across the continuum?</a:t>
            </a:r>
          </a:p>
        </p:txBody>
      </p:sp>
      <p:sp>
        <p:nvSpPr>
          <p:cNvPr id="3" name="Slide Number Placeholder 2"/>
          <p:cNvSpPr>
            <a:spLocks noGrp="1"/>
          </p:cNvSpPr>
          <p:nvPr>
            <p:ph type="sldNum" sz="quarter" idx="12"/>
          </p:nvPr>
        </p:nvSpPr>
        <p:spPr/>
        <p:txBody>
          <a:bodyPr/>
          <a:lstStyle/>
          <a:p>
            <a:pPr>
              <a:defRPr/>
            </a:pPr>
            <a:fld id="{553DBE57-CFE9-CE49-A3E3-C12FE38BF4EA}" type="slidenum">
              <a:rPr lang="en-US" smtClean="0"/>
              <a:pPr>
                <a:defRPr/>
              </a:pPr>
              <a:t>7</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31"/>
            <a:ext cx="9144000" cy="1200858"/>
          </a:xfrm>
          <a:prstGeom prst="rect">
            <a:avLst/>
          </a:prstGeom>
        </p:spPr>
      </p:pic>
      <p:sp>
        <p:nvSpPr>
          <p:cNvPr id="7" name="TextBox 6"/>
          <p:cNvSpPr txBox="1"/>
          <p:nvPr/>
        </p:nvSpPr>
        <p:spPr>
          <a:xfrm>
            <a:off x="73839" y="59076"/>
            <a:ext cx="3215143" cy="584776"/>
          </a:xfrm>
          <a:prstGeom prst="rect">
            <a:avLst/>
          </a:prstGeom>
          <a:noFill/>
        </p:spPr>
        <p:txBody>
          <a:bodyPr wrap="none" rtlCol="0">
            <a:spAutoFit/>
          </a:bodyPr>
          <a:lstStyle/>
          <a:p>
            <a:r>
              <a:rPr lang="en-US" sz="3200" dirty="0" smtClean="0">
                <a:solidFill>
                  <a:srgbClr val="FFFFFF"/>
                </a:solidFill>
                <a:latin typeface="+mj-lt"/>
              </a:rPr>
              <a:t>The BIG Question</a:t>
            </a:r>
            <a:r>
              <a:rPr lang="is-IS" sz="3200" dirty="0" smtClean="0">
                <a:solidFill>
                  <a:srgbClr val="FFFFFF"/>
                </a:solidFill>
                <a:latin typeface="+mj-lt"/>
              </a:rPr>
              <a:t>…</a:t>
            </a:r>
            <a:r>
              <a:rPr lang="en-US" sz="3200" dirty="0" smtClean="0">
                <a:solidFill>
                  <a:srgbClr val="FFFFFF"/>
                </a:solidFill>
                <a:latin typeface="+mj-lt"/>
              </a:rPr>
              <a:t> </a:t>
            </a:r>
            <a:endParaRPr lang="en-US" sz="3200" dirty="0">
              <a:solidFill>
                <a:srgbClr val="FFFFFF"/>
              </a:solidFill>
              <a:latin typeface="+mj-lt"/>
            </a:endParaRPr>
          </a:p>
        </p:txBody>
      </p:sp>
      <p:sp>
        <p:nvSpPr>
          <p:cNvPr id="8" name="TextBox 7"/>
          <p:cNvSpPr txBox="1"/>
          <p:nvPr/>
        </p:nvSpPr>
        <p:spPr>
          <a:xfrm>
            <a:off x="2537789" y="1210928"/>
            <a:ext cx="3828843" cy="830997"/>
          </a:xfrm>
          <a:prstGeom prst="rect">
            <a:avLst/>
          </a:prstGeom>
          <a:noFill/>
        </p:spPr>
        <p:txBody>
          <a:bodyPr wrap="none" rtlCol="0">
            <a:spAutoFit/>
          </a:bodyPr>
          <a:lstStyle/>
          <a:p>
            <a:r>
              <a:rPr lang="en-US" sz="2400" dirty="0" smtClean="0"/>
              <a:t>What Moves People From </a:t>
            </a:r>
          </a:p>
          <a:p>
            <a:r>
              <a:rPr lang="en-US" sz="2400" dirty="0" smtClean="0"/>
              <a:t>One Segment to the Next? </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talyst-bare.png"/>
          <p:cNvPicPr>
            <a:picLocks noChangeAspect="1"/>
          </p:cNvPicPr>
          <p:nvPr/>
        </p:nvPicPr>
        <p:blipFill rotWithShape="1">
          <a:blip r:embed="rId3">
            <a:extLst>
              <a:ext uri="{28A0092B-C50C-407E-A947-70E740481C1C}">
                <a14:useLocalDpi xmlns:a14="http://schemas.microsoft.com/office/drawing/2010/main" val="0"/>
              </a:ext>
            </a:extLst>
          </a:blip>
          <a:srcRect b="7654"/>
          <a:stretch/>
        </p:blipFill>
        <p:spPr>
          <a:xfrm>
            <a:off x="-276387" y="14599"/>
            <a:ext cx="9659885" cy="7269308"/>
          </a:xfrm>
          <a:prstGeom prst="rect">
            <a:avLst/>
          </a:prstGeom>
        </p:spPr>
      </p:pic>
      <p:sp>
        <p:nvSpPr>
          <p:cNvPr id="40" name="Title 39"/>
          <p:cNvSpPr>
            <a:spLocks noGrp="1"/>
          </p:cNvSpPr>
          <p:nvPr>
            <p:ph type="title"/>
          </p:nvPr>
        </p:nvSpPr>
        <p:spPr>
          <a:xfrm>
            <a:off x="1635" y="110448"/>
            <a:ext cx="9018120" cy="1143000"/>
          </a:xfrm>
        </p:spPr>
        <p:txBody>
          <a:bodyPr>
            <a:noAutofit/>
          </a:bodyPr>
          <a:lstStyle/>
          <a:p>
            <a:r>
              <a:rPr lang="en-US" sz="3600" dirty="0">
                <a:solidFill>
                  <a:srgbClr val="FFFFFF"/>
                </a:solidFill>
                <a:latin typeface="Arial Narrow"/>
                <a:cs typeface="Arial Narrow"/>
              </a:rPr>
              <a:t>A powerful pattern emerges.</a:t>
            </a:r>
          </a:p>
        </p:txBody>
      </p:sp>
      <p:sp>
        <p:nvSpPr>
          <p:cNvPr id="41" name="Rectangle 40"/>
          <p:cNvSpPr/>
          <p:nvPr/>
        </p:nvSpPr>
        <p:spPr bwMode="auto">
          <a:xfrm>
            <a:off x="5284788" y="4769379"/>
            <a:ext cx="749300" cy="46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7" name="Text Box 45"/>
          <p:cNvSpPr txBox="1">
            <a:spLocks noChangeArrowheads="1"/>
          </p:cNvSpPr>
          <p:nvPr/>
        </p:nvSpPr>
        <p:spPr bwMode="auto">
          <a:xfrm>
            <a:off x="0" y="6204479"/>
            <a:ext cx="841375" cy="457200"/>
          </a:xfrm>
          <a:prstGeom prst="rect">
            <a:avLst/>
          </a:prstGeom>
          <a:noFill/>
          <a:ln w="9525">
            <a:noFill/>
            <a:miter lim="800000"/>
            <a:headEnd/>
            <a:tailEnd/>
          </a:ln>
        </p:spPr>
        <p:txBody>
          <a:bodyPr>
            <a:spAutoFit/>
          </a:bodyPr>
          <a:lstStyle/>
          <a:p>
            <a:pPr eaLnBrk="1" hangingPunct="1">
              <a:defRPr/>
            </a:pPr>
            <a:r>
              <a:rPr lang="en-US" sz="2400" b="1" dirty="0">
                <a:solidFill>
                  <a:schemeClr val="bg1"/>
                </a:solidFill>
                <a:latin typeface="+mn-lt"/>
              </a:rPr>
              <a:t>28%</a:t>
            </a:r>
          </a:p>
        </p:txBody>
      </p:sp>
      <p:sp>
        <p:nvSpPr>
          <p:cNvPr id="78" name="Rectangle 77"/>
          <p:cNvSpPr/>
          <p:nvPr/>
        </p:nvSpPr>
        <p:spPr bwMode="auto">
          <a:xfrm>
            <a:off x="1738313" y="5475816"/>
            <a:ext cx="749300" cy="46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462" name="TextBox 41"/>
          <p:cNvSpPr txBox="1">
            <a:spLocks noChangeArrowheads="1"/>
          </p:cNvSpPr>
          <p:nvPr/>
        </p:nvSpPr>
        <p:spPr bwMode="auto">
          <a:xfrm>
            <a:off x="1066800" y="2402072"/>
            <a:ext cx="2167467" cy="984885"/>
          </a:xfrm>
          <a:prstGeom prst="rect">
            <a:avLst/>
          </a:prstGeom>
          <a:solidFill>
            <a:schemeClr val="bg1"/>
          </a:solidFill>
          <a:ln w="41275">
            <a:solidFill>
              <a:schemeClr val="accent5">
                <a:lumMod val="50000"/>
                <a:alpha val="50000"/>
              </a:schemeClr>
            </a:solidFill>
            <a:miter lim="800000"/>
            <a:headEnd/>
            <a:tailEnd/>
          </a:ln>
        </p:spPr>
        <p:txBody>
          <a:bodyPr wrap="square">
            <a:prstTxWarp prst="textNoShape">
              <a:avLst/>
            </a:prstTxWarp>
            <a:spAutoFit/>
          </a:bodyPr>
          <a:lstStyle/>
          <a:p>
            <a:pPr algn="ctr"/>
            <a:endParaRPr lang="en-US" sz="1100" b="1" dirty="0">
              <a:latin typeface="Arial Narrow"/>
              <a:cs typeface="Arial Narrow"/>
            </a:endParaRPr>
          </a:p>
          <a:p>
            <a:pPr algn="ctr"/>
            <a:r>
              <a:rPr lang="en-US" sz="1600" b="1" dirty="0">
                <a:latin typeface="Arial Narrow"/>
                <a:cs typeface="Arial Narrow"/>
              </a:rPr>
              <a:t>BUILDING </a:t>
            </a:r>
            <a:r>
              <a:rPr lang="en-US" sz="1800" b="1" u="sng" dirty="0">
                <a:latin typeface="Arial Narrow"/>
                <a:cs typeface="Arial Narrow"/>
              </a:rPr>
              <a:t>TRUST</a:t>
            </a:r>
            <a:r>
              <a:rPr lang="en-US" sz="1600" b="1" dirty="0">
                <a:latin typeface="Arial Narrow"/>
                <a:cs typeface="Arial Narrow"/>
              </a:rPr>
              <a:t> THROUGH </a:t>
            </a:r>
            <a:r>
              <a:rPr lang="en-US" sz="1800" b="1" u="sng" dirty="0">
                <a:latin typeface="Arial Narrow"/>
                <a:cs typeface="Arial Narrow"/>
              </a:rPr>
              <a:t>BELIEFS</a:t>
            </a:r>
          </a:p>
          <a:p>
            <a:pPr algn="ctr"/>
            <a:endParaRPr lang="en-US" sz="1100" b="1" dirty="0">
              <a:latin typeface="Arial Narrow"/>
              <a:cs typeface="Arial Narrow"/>
            </a:endParaRPr>
          </a:p>
        </p:txBody>
      </p:sp>
      <p:cxnSp>
        <p:nvCxnSpPr>
          <p:cNvPr id="46" name="Straight Arrow Connector 45"/>
          <p:cNvCxnSpPr/>
          <p:nvPr/>
        </p:nvCxnSpPr>
        <p:spPr>
          <a:xfrm>
            <a:off x="2370316" y="3454105"/>
            <a:ext cx="286858" cy="377977"/>
          </a:xfrm>
          <a:prstGeom prst="straightConnector1">
            <a:avLst/>
          </a:prstGeom>
          <a:ln>
            <a:solidFill>
              <a:srgbClr val="D54533"/>
            </a:solidFill>
            <a:tailEnd type="arrow"/>
          </a:ln>
        </p:spPr>
        <p:style>
          <a:lnRef idx="2">
            <a:schemeClr val="accent1"/>
          </a:lnRef>
          <a:fillRef idx="0">
            <a:schemeClr val="accent1"/>
          </a:fillRef>
          <a:effectRef idx="1">
            <a:schemeClr val="accent1"/>
          </a:effectRef>
          <a:fontRef idx="minor">
            <a:schemeClr val="tx1"/>
          </a:fontRef>
        </p:style>
      </p:cxnSp>
      <p:sp>
        <p:nvSpPr>
          <p:cNvPr id="32794" name="TextBox 56"/>
          <p:cNvSpPr txBox="1">
            <a:spLocks noChangeArrowheads="1"/>
          </p:cNvSpPr>
          <p:nvPr/>
        </p:nvSpPr>
        <p:spPr bwMode="auto">
          <a:xfrm>
            <a:off x="3014133" y="5181853"/>
            <a:ext cx="2844643" cy="1231106"/>
          </a:xfrm>
          <a:prstGeom prst="rect">
            <a:avLst/>
          </a:prstGeom>
          <a:solidFill>
            <a:schemeClr val="bg1"/>
          </a:solidFill>
          <a:ln w="41275">
            <a:solidFill>
              <a:schemeClr val="accent5">
                <a:lumMod val="50000"/>
                <a:alpha val="50000"/>
              </a:schemeClr>
            </a:solidFill>
            <a:miter lim="800000"/>
            <a:headEnd/>
            <a:tailEnd/>
          </a:ln>
        </p:spPr>
        <p:txBody>
          <a:bodyPr wrap="square">
            <a:prstTxWarp prst="textNoShape">
              <a:avLst/>
            </a:prstTxWarp>
            <a:spAutoFit/>
          </a:bodyPr>
          <a:lstStyle/>
          <a:p>
            <a:pPr algn="ctr"/>
            <a:endParaRPr lang="en-US" sz="1100" b="1" i="1" dirty="0">
              <a:latin typeface="Arial Narrow"/>
              <a:cs typeface="Arial Narrow"/>
            </a:endParaRPr>
          </a:p>
          <a:p>
            <a:pPr algn="ctr"/>
            <a:r>
              <a:rPr lang="en-US" sz="1800" b="1" u="sng" dirty="0">
                <a:latin typeface="Arial Narrow"/>
                <a:cs typeface="Arial Narrow"/>
              </a:rPr>
              <a:t>COMMUNICATING</a:t>
            </a:r>
            <a:r>
              <a:rPr lang="en-US" sz="1600" b="1" dirty="0">
                <a:latin typeface="Arial Narrow"/>
                <a:cs typeface="Arial Narrow"/>
              </a:rPr>
              <a:t> THROUGH PERSONAL SPIRITUAL </a:t>
            </a:r>
            <a:r>
              <a:rPr lang="en-US" sz="1800" b="1" u="sng" dirty="0">
                <a:latin typeface="Arial Narrow"/>
                <a:cs typeface="Arial Narrow"/>
              </a:rPr>
              <a:t>PRACTICES</a:t>
            </a:r>
          </a:p>
          <a:p>
            <a:pPr algn="ctr"/>
            <a:endParaRPr lang="en-US" sz="1100" b="1" dirty="0">
              <a:latin typeface="Arial Narrow"/>
              <a:cs typeface="Arial Narrow"/>
            </a:endParaRPr>
          </a:p>
        </p:txBody>
      </p:sp>
      <p:cxnSp>
        <p:nvCxnSpPr>
          <p:cNvPr id="58" name="Straight Arrow Connector 57"/>
          <p:cNvCxnSpPr/>
          <p:nvPr/>
        </p:nvCxnSpPr>
        <p:spPr>
          <a:xfrm flipV="1">
            <a:off x="4332108" y="4120449"/>
            <a:ext cx="310444" cy="529165"/>
          </a:xfrm>
          <a:prstGeom prst="straightConnector1">
            <a:avLst/>
          </a:prstGeom>
          <a:ln>
            <a:solidFill>
              <a:srgbClr val="D54533"/>
            </a:solidFill>
            <a:tailEnd type="arrow"/>
          </a:ln>
        </p:spPr>
        <p:style>
          <a:lnRef idx="2">
            <a:schemeClr val="accent1"/>
          </a:lnRef>
          <a:fillRef idx="0">
            <a:schemeClr val="accent1"/>
          </a:fillRef>
          <a:effectRef idx="1">
            <a:schemeClr val="accent1"/>
          </a:effectRef>
          <a:fontRef idx="minor">
            <a:schemeClr val="tx1"/>
          </a:fontRef>
        </p:style>
      </p:cxnSp>
      <p:sp>
        <p:nvSpPr>
          <p:cNvPr id="32797" name="TextBox 69"/>
          <p:cNvSpPr txBox="1">
            <a:spLocks noChangeArrowheads="1"/>
          </p:cNvSpPr>
          <p:nvPr/>
        </p:nvSpPr>
        <p:spPr bwMode="auto">
          <a:xfrm>
            <a:off x="5208176" y="2209323"/>
            <a:ext cx="2157820" cy="1138773"/>
          </a:xfrm>
          <a:prstGeom prst="rect">
            <a:avLst/>
          </a:prstGeom>
          <a:solidFill>
            <a:schemeClr val="bg1"/>
          </a:solidFill>
          <a:ln w="41275">
            <a:solidFill>
              <a:schemeClr val="accent5">
                <a:lumMod val="50000"/>
                <a:alpha val="50000"/>
              </a:schemeClr>
            </a:solidFill>
            <a:miter lim="800000"/>
            <a:headEnd/>
            <a:tailEnd/>
          </a:ln>
        </p:spPr>
        <p:txBody>
          <a:bodyPr wrap="square">
            <a:prstTxWarp prst="textNoShape">
              <a:avLst/>
            </a:prstTxWarp>
            <a:spAutoFit/>
          </a:bodyPr>
          <a:lstStyle/>
          <a:p>
            <a:pPr algn="ctr"/>
            <a:endParaRPr lang="en-US" sz="1600" b="1" dirty="0">
              <a:latin typeface="Arial Narrow"/>
              <a:cs typeface="Arial Narrow"/>
            </a:endParaRPr>
          </a:p>
          <a:p>
            <a:pPr algn="ctr"/>
            <a:r>
              <a:rPr lang="en-US" sz="1600" b="1" dirty="0">
                <a:latin typeface="Arial Narrow"/>
                <a:cs typeface="Arial Narrow"/>
              </a:rPr>
              <a:t>INCREASED </a:t>
            </a:r>
            <a:r>
              <a:rPr lang="en-US" sz="1800" b="1" u="sng" dirty="0">
                <a:latin typeface="Arial Narrow"/>
                <a:cs typeface="Arial Narrow"/>
              </a:rPr>
              <a:t>SACRIFICE</a:t>
            </a:r>
            <a:r>
              <a:rPr lang="en-US" sz="1600" b="1" dirty="0">
                <a:latin typeface="Arial Narrow"/>
                <a:cs typeface="Arial Narrow"/>
              </a:rPr>
              <a:t> THROUGH </a:t>
            </a:r>
          </a:p>
          <a:p>
            <a:pPr algn="ctr"/>
            <a:r>
              <a:rPr lang="en-US" sz="1800" b="1" u="sng" dirty="0">
                <a:latin typeface="Arial Narrow"/>
                <a:cs typeface="Arial Narrow"/>
              </a:rPr>
              <a:t>FAITH IN ACTION</a:t>
            </a:r>
          </a:p>
        </p:txBody>
      </p:sp>
      <p:cxnSp>
        <p:nvCxnSpPr>
          <p:cNvPr id="71" name="Straight Arrow Connector 70"/>
          <p:cNvCxnSpPr/>
          <p:nvPr/>
        </p:nvCxnSpPr>
        <p:spPr>
          <a:xfrm>
            <a:off x="6302728" y="3414888"/>
            <a:ext cx="286456" cy="397933"/>
          </a:xfrm>
          <a:prstGeom prst="straightConnector1">
            <a:avLst/>
          </a:prstGeom>
          <a:ln>
            <a:solidFill>
              <a:srgbClr val="D54533"/>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343174" y="2143928"/>
            <a:ext cx="1666943" cy="400110"/>
          </a:xfrm>
          <a:prstGeom prst="rect">
            <a:avLst/>
          </a:prstGeom>
          <a:solidFill>
            <a:schemeClr val="bg1"/>
          </a:solidFill>
        </p:spPr>
        <p:txBody>
          <a:bodyPr wrap="none" rtlCol="0">
            <a:spAutoFit/>
          </a:bodyPr>
          <a:lstStyle/>
          <a:p>
            <a:pPr algn="ctr"/>
            <a:r>
              <a:rPr lang="en-US" sz="2000" b="1" dirty="0">
                <a:solidFill>
                  <a:srgbClr val="D54533"/>
                </a:solidFill>
              </a:rPr>
              <a:t>Movement </a:t>
            </a:r>
            <a:r>
              <a:rPr lang="en-US" sz="2000" b="1" dirty="0" smtClean="0">
                <a:solidFill>
                  <a:srgbClr val="D54533"/>
                </a:solidFill>
              </a:rPr>
              <a:t>1</a:t>
            </a:r>
            <a:endParaRPr lang="en-US" sz="2000" b="1" dirty="0">
              <a:solidFill>
                <a:srgbClr val="D54533"/>
              </a:solidFill>
            </a:endParaRPr>
          </a:p>
        </p:txBody>
      </p:sp>
      <p:sp>
        <p:nvSpPr>
          <p:cNvPr id="15" name="TextBox 14"/>
          <p:cNvSpPr txBox="1"/>
          <p:nvPr/>
        </p:nvSpPr>
        <p:spPr>
          <a:xfrm>
            <a:off x="3606803" y="4924651"/>
            <a:ext cx="1666943" cy="400110"/>
          </a:xfrm>
          <a:prstGeom prst="rect">
            <a:avLst/>
          </a:prstGeom>
          <a:solidFill>
            <a:schemeClr val="bg1"/>
          </a:solidFill>
        </p:spPr>
        <p:txBody>
          <a:bodyPr wrap="none" rtlCol="0">
            <a:spAutoFit/>
          </a:bodyPr>
          <a:lstStyle/>
          <a:p>
            <a:pPr algn="ctr"/>
            <a:r>
              <a:rPr lang="en-US" sz="2000" b="1" dirty="0">
                <a:solidFill>
                  <a:srgbClr val="D54533"/>
                </a:solidFill>
              </a:rPr>
              <a:t>Movement </a:t>
            </a:r>
            <a:r>
              <a:rPr lang="en-US" sz="2000" b="1" dirty="0" smtClean="0">
                <a:solidFill>
                  <a:srgbClr val="D54533"/>
                </a:solidFill>
              </a:rPr>
              <a:t>2</a:t>
            </a:r>
            <a:endParaRPr lang="en-US" sz="2000" b="1" dirty="0">
              <a:solidFill>
                <a:srgbClr val="D54533"/>
              </a:solidFill>
            </a:endParaRPr>
          </a:p>
        </p:txBody>
      </p:sp>
      <p:sp>
        <p:nvSpPr>
          <p:cNvPr id="16" name="TextBox 15"/>
          <p:cNvSpPr txBox="1"/>
          <p:nvPr/>
        </p:nvSpPr>
        <p:spPr>
          <a:xfrm>
            <a:off x="5462385" y="1992727"/>
            <a:ext cx="1666943" cy="400110"/>
          </a:xfrm>
          <a:prstGeom prst="rect">
            <a:avLst/>
          </a:prstGeom>
          <a:solidFill>
            <a:schemeClr val="bg1"/>
          </a:solidFill>
        </p:spPr>
        <p:txBody>
          <a:bodyPr wrap="none" rtlCol="0">
            <a:spAutoFit/>
          </a:bodyPr>
          <a:lstStyle/>
          <a:p>
            <a:pPr algn="ctr"/>
            <a:r>
              <a:rPr lang="en-US" sz="2000" b="1" dirty="0">
                <a:solidFill>
                  <a:srgbClr val="D54533"/>
                </a:solidFill>
              </a:rPr>
              <a:t>Movement </a:t>
            </a:r>
            <a:r>
              <a:rPr lang="en-US" sz="2000" b="1" dirty="0" smtClean="0">
                <a:solidFill>
                  <a:srgbClr val="D54533"/>
                </a:solidFill>
              </a:rPr>
              <a:t>3</a:t>
            </a:r>
            <a:endParaRPr lang="en-US" sz="2000" b="1" dirty="0">
              <a:solidFill>
                <a:srgbClr val="D54533"/>
              </a:solidFill>
            </a:endParaRPr>
          </a:p>
        </p:txBody>
      </p:sp>
      <p:sp>
        <p:nvSpPr>
          <p:cNvPr id="4" name="Slide Number Placeholder 3"/>
          <p:cNvSpPr>
            <a:spLocks noGrp="1"/>
          </p:cNvSpPr>
          <p:nvPr>
            <p:ph type="sldNum" sz="quarter" idx="12"/>
          </p:nvPr>
        </p:nvSpPr>
        <p:spPr/>
        <p:txBody>
          <a:bodyPr/>
          <a:lstStyle/>
          <a:p>
            <a:pPr>
              <a:defRPr/>
            </a:pPr>
            <a:fld id="{553DBE57-CFE9-CE49-A3E3-C12FE38BF4EA}" type="slidenum">
              <a:rPr lang="en-US" smtClean="0"/>
              <a:pPr>
                <a:defRPr/>
              </a:pPr>
              <a:t>8</a:t>
            </a:fld>
            <a:endParaRPr lang="en-US" dirty="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710" y="1"/>
            <a:ext cx="9669404" cy="1269858"/>
          </a:xfrm>
          <a:prstGeom prst="rect">
            <a:avLst/>
          </a:prstGeom>
        </p:spPr>
      </p:pic>
      <p:sp>
        <p:nvSpPr>
          <p:cNvPr id="19" name="TextBox 18"/>
          <p:cNvSpPr txBox="1"/>
          <p:nvPr/>
        </p:nvSpPr>
        <p:spPr>
          <a:xfrm>
            <a:off x="73839" y="117472"/>
            <a:ext cx="4393751" cy="584776"/>
          </a:xfrm>
          <a:prstGeom prst="rect">
            <a:avLst/>
          </a:prstGeom>
          <a:noFill/>
        </p:spPr>
        <p:txBody>
          <a:bodyPr wrap="none" rtlCol="0">
            <a:spAutoFit/>
          </a:bodyPr>
          <a:lstStyle/>
          <a:p>
            <a:r>
              <a:rPr lang="en-US" sz="3200" dirty="0" smtClean="0">
                <a:solidFill>
                  <a:srgbClr val="FFFFFF"/>
                </a:solidFill>
                <a:latin typeface="+mj-lt"/>
              </a:rPr>
              <a:t>A powerful </a:t>
            </a:r>
            <a:r>
              <a:rPr lang="en-US" sz="3200" dirty="0">
                <a:solidFill>
                  <a:srgbClr val="FFFFFF"/>
                </a:solidFill>
                <a:latin typeface="+mj-lt"/>
              </a:rPr>
              <a:t>p</a:t>
            </a:r>
            <a:r>
              <a:rPr lang="en-US" sz="3200" dirty="0" smtClean="0">
                <a:solidFill>
                  <a:srgbClr val="FFFFFF"/>
                </a:solidFill>
                <a:latin typeface="+mj-lt"/>
              </a:rPr>
              <a:t>attern </a:t>
            </a:r>
            <a:r>
              <a:rPr lang="en-US" sz="3200" dirty="0">
                <a:solidFill>
                  <a:srgbClr val="FFFFFF"/>
                </a:solidFill>
                <a:latin typeface="+mj-lt"/>
              </a:rPr>
              <a:t>e</a:t>
            </a:r>
            <a:r>
              <a:rPr lang="en-US" sz="3200" dirty="0" smtClean="0">
                <a:solidFill>
                  <a:srgbClr val="FFFFFF"/>
                </a:solidFill>
                <a:latin typeface="+mj-lt"/>
              </a:rPr>
              <a:t>merges. </a:t>
            </a:r>
            <a:endParaRPr lang="en-US" sz="3200" dirty="0">
              <a:solidFill>
                <a:srgbClr val="FFFFFF"/>
              </a:solidFill>
              <a:latin typeface="+mj-lt"/>
            </a:endParaRPr>
          </a:p>
        </p:txBody>
      </p:sp>
    </p:spTree>
    <p:extLst>
      <p:ext uri="{BB962C8B-B14F-4D97-AF65-F5344CB8AC3E}">
        <p14:creationId xmlns:p14="http://schemas.microsoft.com/office/powerpoint/2010/main" val="99616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7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2" grpId="0" animBg="1"/>
      <p:bldP spid="32794" grpId="0" animBg="1"/>
      <p:bldP spid="32797" grpId="0" animBg="1"/>
      <p:bldP spid="2"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67454</TotalTime>
  <Words>3038</Words>
  <Application>Microsoft Office PowerPoint</Application>
  <PresentationFormat>Letter Paper (8.5x11 in)</PresentationFormat>
  <Paragraphs>425</Paragraphs>
  <Slides>45</Slides>
  <Notes>23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  Facts and Insights about Spiritual Growth  in the Episcopal Church March 6, 2018 </vt:lpstr>
      <vt:lpstr>The Church Activity Model for Spiritual Growth</vt:lpstr>
      <vt:lpstr>Standard Measures of Ministry “Success”</vt:lpstr>
      <vt:lpstr>PowerPoint Presentation</vt:lpstr>
      <vt:lpstr>This is what we found…</vt:lpstr>
      <vt:lpstr>Who are these people?</vt:lpstr>
      <vt:lpstr>The spiritual continuum predicts spiritual growth.</vt:lpstr>
      <vt:lpstr>The BIG question: What moves people across the continuum?</vt:lpstr>
      <vt:lpstr>A powerful pattern emerges.</vt:lpstr>
      <vt:lpstr>Core Catalysts of Spiritual Growth</vt:lpstr>
      <vt:lpstr>But the most powerful catalyst is:</vt:lpstr>
      <vt:lpstr>  How Does REVEAL Help Churches? </vt:lpstr>
      <vt:lpstr>REVEAL’S Spiritual Vitality Index</vt:lpstr>
      <vt:lpstr>Three Patterns of Spiritual Vitality</vt:lpstr>
      <vt:lpstr>The Episcopal Spiritual Vitality Profile</vt:lpstr>
      <vt:lpstr>Five “best practices” advance spiritual growth. </vt:lpstr>
      <vt:lpstr>PowerPoint Presentation</vt:lpstr>
      <vt:lpstr>PowerPoint Presentation</vt:lpstr>
      <vt:lpstr>PowerPoint Presentation</vt:lpstr>
      <vt:lpstr>PowerPoint Presentation</vt:lpstr>
      <vt:lpstr>Eight Church Archetypes</vt:lpstr>
      <vt:lpstr> Every church falls into one of the archetypes.</vt:lpstr>
      <vt:lpstr> This Episcopal Church is defined by three archetypes. </vt:lpstr>
      <vt:lpstr>Every church can Rise!</vt:lpstr>
      <vt:lpstr>The Path for the Troubled Church</vt:lpstr>
      <vt:lpstr>The Path for the Complacent Church</vt:lpstr>
      <vt:lpstr>The Path for the Extroverted Church</vt:lpstr>
      <vt:lpstr>These congregants want (and need) more from the Episcopal Church.</vt:lpstr>
      <vt:lpstr>This can be done, but it’s not about Tweaking!</vt:lpstr>
      <vt:lpstr>CASE STUDY:  Memorial Park Presbyterian   Pittsburgh, PA January 2009</vt:lpstr>
      <vt:lpstr>Memorial Park’s SVI</vt:lpstr>
      <vt:lpstr>Memorial Park’s Tenure &amp; Response Rate</vt:lpstr>
      <vt:lpstr>Memorial Park’s Beliefs</vt:lpstr>
      <vt:lpstr>Memorial Park’s Spiritual Practices</vt:lpstr>
      <vt:lpstr>Memorial Park’s Faith in Action</vt:lpstr>
      <vt:lpstr>Memorial Park’s Satisfaction</vt:lpstr>
      <vt:lpstr>Memorial Park’s 2009 Archetype</vt:lpstr>
      <vt:lpstr>What Did They Do?</vt:lpstr>
      <vt:lpstr>CASE STUDY:  Memorial Park Presbyterian   Pittsburgh, PA January 2012</vt:lpstr>
      <vt:lpstr>Memorial Park’s 2012 SVI</vt:lpstr>
      <vt:lpstr>Memorial Park’s 2012 Beliefs</vt:lpstr>
      <vt:lpstr>Memorial Park’s Personal Spiritual Practices 2012</vt:lpstr>
      <vt:lpstr>Memorial Park’s 2012 Faith in Action</vt:lpstr>
      <vt:lpstr>Memorial Park’s Satisfaction 2012</vt:lpstr>
      <vt:lpstr>Memorial Park’s 2012 Archetype</vt:lpstr>
    </vt:vector>
  </TitlesOfParts>
  <Company>Willow Creek Community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3 Report Template</dc:title>
  <dc:creator>Mel Probst</dc:creator>
  <cp:lastModifiedBy>bjutras</cp:lastModifiedBy>
  <cp:revision>1398</cp:revision>
  <cp:lastPrinted>2014-09-19T20:42:30Z</cp:lastPrinted>
  <dcterms:created xsi:type="dcterms:W3CDTF">2012-02-26T22:41:52Z</dcterms:created>
  <dcterms:modified xsi:type="dcterms:W3CDTF">2018-03-15T17:22:55Z</dcterms:modified>
</cp:coreProperties>
</file>